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10" r:id="rId2"/>
    <p:sldId id="411" r:id="rId3"/>
    <p:sldId id="412" r:id="rId4"/>
    <p:sldId id="413" r:id="rId5"/>
    <p:sldId id="414" r:id="rId6"/>
    <p:sldId id="415" r:id="rId7"/>
    <p:sldId id="417" r:id="rId8"/>
    <p:sldId id="416" r:id="rId9"/>
    <p:sldId id="418" r:id="rId10"/>
    <p:sldId id="419" r:id="rId11"/>
    <p:sldId id="420" r:id="rId12"/>
    <p:sldId id="421" r:id="rId13"/>
    <p:sldId id="42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2674" autoAdjust="0"/>
  </p:normalViewPr>
  <p:slideViewPr>
    <p:cSldViewPr snapToGrid="0" snapToObjects="1">
      <p:cViewPr varScale="1">
        <p:scale>
          <a:sx n="66" d="100"/>
          <a:sy n="66" d="100"/>
        </p:scale>
        <p:origin x="-97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8BEDBE-851A-4CA1-82DA-92006569E009}" type="doc">
      <dgm:prSet loTypeId="urn:microsoft.com/office/officeart/2005/8/layout/arrow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8695B3E-E633-4F0E-B04B-083C47783524}">
      <dgm:prSet phldrT="[Text]"/>
      <dgm:spPr/>
      <dgm:t>
        <a:bodyPr/>
        <a:lstStyle/>
        <a:p>
          <a:r>
            <a:rPr lang="en-US" dirty="0" smtClean="0">
              <a:latin typeface="High Tower Text" panose="02040502050506030303" pitchFamily="18" charset="0"/>
            </a:rPr>
            <a:t>Quantitative methods: </a:t>
          </a:r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objective</a:t>
          </a:r>
          <a:r>
            <a:rPr lang="en-US" b="1" dirty="0" smtClean="0">
              <a:solidFill>
                <a:srgbClr val="FF0000"/>
              </a:solidFill>
              <a:latin typeface="High Tower Text" panose="02040502050506030303" pitchFamily="18" charset="0"/>
            </a:rPr>
            <a:t> </a:t>
          </a:r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measures</a:t>
          </a:r>
          <a:r>
            <a:rPr lang="en-US" b="1" dirty="0" smtClean="0">
              <a:solidFill>
                <a:srgbClr val="FF0000"/>
              </a:solidFill>
              <a:latin typeface="High Tower Text" panose="02040502050506030303" pitchFamily="18" charset="0"/>
            </a:rPr>
            <a:t> </a:t>
          </a:r>
          <a:r>
            <a:rPr lang="en-US" dirty="0" smtClean="0">
              <a:latin typeface="High Tower Text" panose="02040502050506030303" pitchFamily="18" charset="0"/>
            </a:rPr>
            <a:t>of beliefs, behaviors and outcomes</a:t>
          </a:r>
        </a:p>
        <a:p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Deduction</a:t>
          </a:r>
          <a:endParaRPr lang="en-US" b="1" i="1" dirty="0">
            <a:solidFill>
              <a:srgbClr val="FF0000"/>
            </a:solidFill>
            <a:latin typeface="High Tower Text" panose="02040502050506030303" pitchFamily="18" charset="0"/>
          </a:endParaRPr>
        </a:p>
      </dgm:t>
    </dgm:pt>
    <dgm:pt modelId="{53A193AB-EAC6-43F9-91AD-914BB09C41D6}" type="parTrans" cxnId="{644ECB6F-DE65-41DE-9BA8-B1B675F6E9CF}">
      <dgm:prSet/>
      <dgm:spPr/>
      <dgm:t>
        <a:bodyPr/>
        <a:lstStyle/>
        <a:p>
          <a:endParaRPr lang="en-US"/>
        </a:p>
      </dgm:t>
    </dgm:pt>
    <dgm:pt modelId="{ECA24753-02AD-44AA-9D41-D612E58CD6ED}" type="sibTrans" cxnId="{644ECB6F-DE65-41DE-9BA8-B1B675F6E9CF}">
      <dgm:prSet/>
      <dgm:spPr/>
      <dgm:t>
        <a:bodyPr/>
        <a:lstStyle/>
        <a:p>
          <a:endParaRPr lang="en-US"/>
        </a:p>
      </dgm:t>
    </dgm:pt>
    <dgm:pt modelId="{8515863B-6128-43C4-B226-80375B957750}">
      <dgm:prSet phldrT="[Text]"/>
      <dgm:spPr/>
      <dgm:t>
        <a:bodyPr/>
        <a:lstStyle/>
        <a:p>
          <a:r>
            <a:rPr lang="en-US" dirty="0" smtClean="0">
              <a:latin typeface="High Tower Text" panose="02040502050506030303" pitchFamily="18" charset="0"/>
            </a:rPr>
            <a:t>Qualitative methods: </a:t>
          </a:r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subjective</a:t>
          </a:r>
          <a:r>
            <a:rPr lang="en-US" b="1" dirty="0" smtClean="0">
              <a:solidFill>
                <a:srgbClr val="FF0000"/>
              </a:solidFill>
              <a:latin typeface="High Tower Text" panose="02040502050506030303" pitchFamily="18" charset="0"/>
            </a:rPr>
            <a:t> </a:t>
          </a:r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interpretation</a:t>
          </a:r>
          <a:r>
            <a:rPr lang="en-US" b="1" dirty="0" smtClean="0">
              <a:solidFill>
                <a:srgbClr val="FF0000"/>
              </a:solidFill>
              <a:latin typeface="High Tower Text" panose="02040502050506030303" pitchFamily="18" charset="0"/>
            </a:rPr>
            <a:t> </a:t>
          </a:r>
          <a:r>
            <a:rPr lang="en-US" dirty="0" smtClean="0">
              <a:latin typeface="High Tower Text" panose="02040502050506030303" pitchFamily="18" charset="0"/>
            </a:rPr>
            <a:t>of beliefs, behaviors and outcomes</a:t>
          </a:r>
        </a:p>
        <a:p>
          <a:r>
            <a:rPr lang="en-US" b="1" i="1" dirty="0" smtClean="0">
              <a:solidFill>
                <a:srgbClr val="FF0000"/>
              </a:solidFill>
              <a:latin typeface="High Tower Text" panose="02040502050506030303" pitchFamily="18" charset="0"/>
            </a:rPr>
            <a:t>Induction</a:t>
          </a:r>
          <a:endParaRPr lang="en-US" b="1" i="1" dirty="0">
            <a:solidFill>
              <a:srgbClr val="FF0000"/>
            </a:solidFill>
            <a:latin typeface="High Tower Text" panose="02040502050506030303" pitchFamily="18" charset="0"/>
          </a:endParaRPr>
        </a:p>
      </dgm:t>
    </dgm:pt>
    <dgm:pt modelId="{8A74FC4E-0951-49FE-B629-218F59F39E40}" type="parTrans" cxnId="{BDB6C92B-8A4F-4C61-8910-3690CAD7F74B}">
      <dgm:prSet/>
      <dgm:spPr/>
      <dgm:t>
        <a:bodyPr/>
        <a:lstStyle/>
        <a:p>
          <a:endParaRPr lang="en-US"/>
        </a:p>
      </dgm:t>
    </dgm:pt>
    <dgm:pt modelId="{F1F8C51B-78F2-4FE6-BDA5-9B06CD68E53B}" type="sibTrans" cxnId="{BDB6C92B-8A4F-4C61-8910-3690CAD7F74B}">
      <dgm:prSet/>
      <dgm:spPr/>
      <dgm:t>
        <a:bodyPr/>
        <a:lstStyle/>
        <a:p>
          <a:endParaRPr lang="en-US"/>
        </a:p>
      </dgm:t>
    </dgm:pt>
    <dgm:pt modelId="{CB607844-73A4-474E-83F3-EA6349C448A2}" type="pres">
      <dgm:prSet presAssocID="{5D8BEDBE-851A-4CA1-82DA-92006569E00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807CC7-7411-4EC3-8B9F-932C07AAACD3}" type="pres">
      <dgm:prSet presAssocID="{18695B3E-E633-4F0E-B04B-083C4778352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1F10E-8239-4A2E-A12A-9A7D35A7C062}" type="pres">
      <dgm:prSet presAssocID="{8515863B-6128-43C4-B226-80375B957750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B6C92B-8A4F-4C61-8910-3690CAD7F74B}" srcId="{5D8BEDBE-851A-4CA1-82DA-92006569E009}" destId="{8515863B-6128-43C4-B226-80375B957750}" srcOrd="1" destOrd="0" parTransId="{8A74FC4E-0951-49FE-B629-218F59F39E40}" sibTransId="{F1F8C51B-78F2-4FE6-BDA5-9B06CD68E53B}"/>
    <dgm:cxn modelId="{574D476B-D1A4-4F82-B77A-9D18A134362A}" type="presOf" srcId="{18695B3E-E633-4F0E-B04B-083C47783524}" destId="{84807CC7-7411-4EC3-8B9F-932C07AAACD3}" srcOrd="0" destOrd="0" presId="urn:microsoft.com/office/officeart/2005/8/layout/arrow1"/>
    <dgm:cxn modelId="{644ECB6F-DE65-41DE-9BA8-B1B675F6E9CF}" srcId="{5D8BEDBE-851A-4CA1-82DA-92006569E009}" destId="{18695B3E-E633-4F0E-B04B-083C47783524}" srcOrd="0" destOrd="0" parTransId="{53A193AB-EAC6-43F9-91AD-914BB09C41D6}" sibTransId="{ECA24753-02AD-44AA-9D41-D612E58CD6ED}"/>
    <dgm:cxn modelId="{D93FBE23-75EE-4A02-89F3-A31E34154A62}" type="presOf" srcId="{5D8BEDBE-851A-4CA1-82DA-92006569E009}" destId="{CB607844-73A4-474E-83F3-EA6349C448A2}" srcOrd="0" destOrd="0" presId="urn:microsoft.com/office/officeart/2005/8/layout/arrow1"/>
    <dgm:cxn modelId="{0B4391D3-B6D0-409F-9744-F09759E45C7B}" type="presOf" srcId="{8515863B-6128-43C4-B226-80375B957750}" destId="{31B1F10E-8239-4A2E-A12A-9A7D35A7C062}" srcOrd="0" destOrd="0" presId="urn:microsoft.com/office/officeart/2005/8/layout/arrow1"/>
    <dgm:cxn modelId="{3C440DE6-E59A-4891-A64C-2630BC519DCB}" type="presParOf" srcId="{CB607844-73A4-474E-83F3-EA6349C448A2}" destId="{84807CC7-7411-4EC3-8B9F-932C07AAACD3}" srcOrd="0" destOrd="0" presId="urn:microsoft.com/office/officeart/2005/8/layout/arrow1"/>
    <dgm:cxn modelId="{024B522D-B287-41E5-8019-132C758AA1EE}" type="presParOf" srcId="{CB607844-73A4-474E-83F3-EA6349C448A2}" destId="{31B1F10E-8239-4A2E-A12A-9A7D35A7C062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B74CD9-4D0A-43C4-9E3F-11D0C2B345DA}" type="doc">
      <dgm:prSet loTypeId="urn:microsoft.com/office/officeart/2005/8/layout/cycle7" loCatId="cycle" qsTypeId="urn:microsoft.com/office/officeart/2005/8/quickstyle/simple1" qsCatId="simple" csTypeId="urn:microsoft.com/office/officeart/2005/8/colors/accent0_1" csCatId="mainScheme" phldr="1"/>
      <dgm:spPr/>
    </dgm:pt>
    <dgm:pt modelId="{8295907E-CED0-4DCA-BDB3-6F3A84A391D7}">
      <dgm:prSet phldrT="[Text]" custT="1"/>
      <dgm:spPr/>
      <dgm:t>
        <a:bodyPr/>
        <a:lstStyle/>
        <a:p>
          <a:r>
            <a:rPr lang="en-US" sz="2400" dirty="0" smtClean="0">
              <a:latin typeface="High Tower Text" panose="02040502050506030303" pitchFamily="18" charset="0"/>
            </a:rPr>
            <a:t>Qualitative investigation: </a:t>
          </a:r>
        </a:p>
        <a:p>
          <a:r>
            <a:rPr lang="en-US" sz="2400" dirty="0" smtClean="0">
              <a:latin typeface="High Tower Text" panose="02040502050506030303" pitchFamily="18" charset="0"/>
            </a:rPr>
            <a:t>Identifies empirical regularities that warrant explanation</a:t>
          </a:r>
          <a:endParaRPr lang="en-US" sz="2400" dirty="0">
            <a:latin typeface="High Tower Text" panose="02040502050506030303" pitchFamily="18" charset="0"/>
          </a:endParaRPr>
        </a:p>
      </dgm:t>
    </dgm:pt>
    <dgm:pt modelId="{2A43EA0E-2453-48CB-8A64-4087B2852063}" type="parTrans" cxnId="{A1F311CA-A083-49E7-82BF-5B9353D2FD85}">
      <dgm:prSet/>
      <dgm:spPr/>
      <dgm:t>
        <a:bodyPr/>
        <a:lstStyle/>
        <a:p>
          <a:endParaRPr lang="en-US"/>
        </a:p>
      </dgm:t>
    </dgm:pt>
    <dgm:pt modelId="{BC8541EE-3902-48CF-826F-45CCE8F3F3BC}" type="sibTrans" cxnId="{A1F311CA-A083-49E7-82BF-5B9353D2FD85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EEF03F26-ADF3-47B1-A035-97D46A4A5301}">
      <dgm:prSet phldrT="[Text]" custT="1"/>
      <dgm:spPr/>
      <dgm:t>
        <a:bodyPr/>
        <a:lstStyle/>
        <a:p>
          <a:r>
            <a:rPr lang="en-US" sz="2400" dirty="0" smtClean="0">
              <a:latin typeface="High Tower Text" panose="02040502050506030303" pitchFamily="18" charset="0"/>
            </a:rPr>
            <a:t>Theory building:</a:t>
          </a:r>
        </a:p>
        <a:p>
          <a:r>
            <a:rPr lang="en-US" sz="2400" dirty="0" smtClean="0">
              <a:latin typeface="High Tower Text" panose="02040502050506030303" pitchFamily="18" charset="0"/>
            </a:rPr>
            <a:t>Theory is the bridge between paradigms, methods, and questions</a:t>
          </a:r>
          <a:endParaRPr lang="en-US" sz="2400" dirty="0">
            <a:latin typeface="High Tower Text" panose="02040502050506030303" pitchFamily="18" charset="0"/>
          </a:endParaRPr>
        </a:p>
      </dgm:t>
    </dgm:pt>
    <dgm:pt modelId="{FC43FC21-C39A-490F-8F7E-D5D020357F0D}" type="parTrans" cxnId="{65FDD777-9C96-4FE9-BB22-0C16C5EB9ACF}">
      <dgm:prSet/>
      <dgm:spPr/>
      <dgm:t>
        <a:bodyPr/>
        <a:lstStyle/>
        <a:p>
          <a:endParaRPr lang="en-US"/>
        </a:p>
      </dgm:t>
    </dgm:pt>
    <dgm:pt modelId="{1870F34E-B4D7-4922-BEDF-2DADD2EA4EE8}" type="sibTrans" cxnId="{65FDD777-9C96-4FE9-BB22-0C16C5EB9ACF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4F45866C-9CB8-4F8E-AD6A-D3762194DF0C}">
      <dgm:prSet phldrT="[Text]" custT="1"/>
      <dgm:spPr/>
      <dgm:t>
        <a:bodyPr/>
        <a:lstStyle/>
        <a:p>
          <a:r>
            <a:rPr lang="en-US" sz="2400" dirty="0" smtClean="0">
              <a:latin typeface="High Tower Text" panose="02040502050506030303" pitchFamily="18" charset="0"/>
            </a:rPr>
            <a:t>Quantitative investigation:</a:t>
          </a:r>
        </a:p>
        <a:p>
          <a:r>
            <a:rPr lang="en-US" sz="2400" dirty="0" smtClean="0">
              <a:latin typeface="High Tower Text" panose="02040502050506030303" pitchFamily="18" charset="0"/>
            </a:rPr>
            <a:t>Tests theories, offers generalizable explanations</a:t>
          </a:r>
          <a:endParaRPr lang="en-US" sz="2400" dirty="0">
            <a:latin typeface="High Tower Text" panose="02040502050506030303" pitchFamily="18" charset="0"/>
          </a:endParaRPr>
        </a:p>
      </dgm:t>
    </dgm:pt>
    <dgm:pt modelId="{09F7DC17-BE06-4C03-9D10-60994A65242B}" type="parTrans" cxnId="{69C29FB5-7AC6-499F-83CD-E2208B8ED98F}">
      <dgm:prSet/>
      <dgm:spPr/>
      <dgm:t>
        <a:bodyPr/>
        <a:lstStyle/>
        <a:p>
          <a:endParaRPr lang="en-US"/>
        </a:p>
      </dgm:t>
    </dgm:pt>
    <dgm:pt modelId="{61DA57EA-8512-400A-8C4D-704C18A2B9EC}" type="sibTrans" cxnId="{69C29FB5-7AC6-499F-83CD-E2208B8ED98F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03E8636A-3C42-46F9-BEE6-44D2A62D7BA1}" type="pres">
      <dgm:prSet presAssocID="{D0B74CD9-4D0A-43C4-9E3F-11D0C2B345DA}" presName="Name0" presStyleCnt="0">
        <dgm:presLayoutVars>
          <dgm:dir/>
          <dgm:resizeHandles val="exact"/>
        </dgm:presLayoutVars>
      </dgm:prSet>
      <dgm:spPr/>
    </dgm:pt>
    <dgm:pt modelId="{D3EFE0E3-85CE-4D7D-B548-23FB29863E33}" type="pres">
      <dgm:prSet presAssocID="{8295907E-CED0-4DCA-BDB3-6F3A84A391D7}" presName="node" presStyleLbl="node1" presStyleIdx="0" presStyleCnt="3" custScaleX="175491" custScaleY="137495" custRadScaleRad="83152" custRadScaleInc="13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B5976-347B-4611-AD1B-167E188FE0F1}" type="pres">
      <dgm:prSet presAssocID="{BC8541EE-3902-48CF-826F-45CCE8F3F3BC}" presName="sibTrans" presStyleLbl="sibTrans2D1" presStyleIdx="0" presStyleCnt="3"/>
      <dgm:spPr/>
      <dgm:t>
        <a:bodyPr/>
        <a:lstStyle/>
        <a:p>
          <a:endParaRPr lang="en-US"/>
        </a:p>
      </dgm:t>
    </dgm:pt>
    <dgm:pt modelId="{D99FA28A-E6A4-4462-AAC8-9BD37D53CF44}" type="pres">
      <dgm:prSet presAssocID="{BC8541EE-3902-48CF-826F-45CCE8F3F3B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4BDDFF1-C134-415A-88C3-2274AA2BD3B2}" type="pres">
      <dgm:prSet presAssocID="{EEF03F26-ADF3-47B1-A035-97D46A4A5301}" presName="node" presStyleLbl="node1" presStyleIdx="1" presStyleCnt="3" custScaleX="137744" custScaleY="144363" custRadScaleRad="94311" custRadScaleInc="-10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198F-E6C1-4B7A-8384-3E0CDEC9FCAE}" type="pres">
      <dgm:prSet presAssocID="{1870F34E-B4D7-4922-BEDF-2DADD2EA4EE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CFD0F32-E984-4BAA-9C56-18FA3578DABD}" type="pres">
      <dgm:prSet presAssocID="{1870F34E-B4D7-4922-BEDF-2DADD2EA4EE8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AEF260E-BA7F-4B82-AEE2-673C0665A4B1}" type="pres">
      <dgm:prSet presAssocID="{4F45866C-9CB8-4F8E-AD6A-D3762194DF0C}" presName="node" presStyleLbl="node1" presStyleIdx="2" presStyleCnt="3" custScaleX="125689" custScaleY="146889" custRadScaleRad="97546" custRadScaleInc="115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8DD6E-7517-45D7-BA9D-F777E46BEB8E}" type="pres">
      <dgm:prSet presAssocID="{61DA57EA-8512-400A-8C4D-704C18A2B9EC}" presName="sibTrans" presStyleLbl="sibTrans2D1" presStyleIdx="2" presStyleCnt="3" custLinFactNeighborX="-39785" custLinFactNeighborY="-9103"/>
      <dgm:spPr/>
      <dgm:t>
        <a:bodyPr/>
        <a:lstStyle/>
        <a:p>
          <a:endParaRPr lang="en-US"/>
        </a:p>
      </dgm:t>
    </dgm:pt>
    <dgm:pt modelId="{69D4FF63-BF1B-4A4D-9C51-A514F589AFB1}" type="pres">
      <dgm:prSet presAssocID="{61DA57EA-8512-400A-8C4D-704C18A2B9EC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F823BFD2-258B-405D-86BE-272E2267C2A2}" type="presOf" srcId="{BC8541EE-3902-48CF-826F-45CCE8F3F3BC}" destId="{9B2B5976-347B-4611-AD1B-167E188FE0F1}" srcOrd="0" destOrd="0" presId="urn:microsoft.com/office/officeart/2005/8/layout/cycle7"/>
    <dgm:cxn modelId="{52A78151-610C-4F3A-AD6D-B729B138C5C5}" type="presOf" srcId="{61DA57EA-8512-400A-8C4D-704C18A2B9EC}" destId="{5EB8DD6E-7517-45D7-BA9D-F777E46BEB8E}" srcOrd="0" destOrd="0" presId="urn:microsoft.com/office/officeart/2005/8/layout/cycle7"/>
    <dgm:cxn modelId="{69C29FB5-7AC6-499F-83CD-E2208B8ED98F}" srcId="{D0B74CD9-4D0A-43C4-9E3F-11D0C2B345DA}" destId="{4F45866C-9CB8-4F8E-AD6A-D3762194DF0C}" srcOrd="2" destOrd="0" parTransId="{09F7DC17-BE06-4C03-9D10-60994A65242B}" sibTransId="{61DA57EA-8512-400A-8C4D-704C18A2B9EC}"/>
    <dgm:cxn modelId="{6C766104-EA72-491E-B630-CA80F8000DAB}" type="presOf" srcId="{1870F34E-B4D7-4922-BEDF-2DADD2EA4EE8}" destId="{FCFD0F32-E984-4BAA-9C56-18FA3578DABD}" srcOrd="1" destOrd="0" presId="urn:microsoft.com/office/officeart/2005/8/layout/cycle7"/>
    <dgm:cxn modelId="{65FDD777-9C96-4FE9-BB22-0C16C5EB9ACF}" srcId="{D0B74CD9-4D0A-43C4-9E3F-11D0C2B345DA}" destId="{EEF03F26-ADF3-47B1-A035-97D46A4A5301}" srcOrd="1" destOrd="0" parTransId="{FC43FC21-C39A-490F-8F7E-D5D020357F0D}" sibTransId="{1870F34E-B4D7-4922-BEDF-2DADD2EA4EE8}"/>
    <dgm:cxn modelId="{4916AB82-1191-4CF6-8787-E258A7728F76}" type="presOf" srcId="{8295907E-CED0-4DCA-BDB3-6F3A84A391D7}" destId="{D3EFE0E3-85CE-4D7D-B548-23FB29863E33}" srcOrd="0" destOrd="0" presId="urn:microsoft.com/office/officeart/2005/8/layout/cycle7"/>
    <dgm:cxn modelId="{8E1E0ECF-B908-4847-AF46-CA7F87FADBB5}" type="presOf" srcId="{BC8541EE-3902-48CF-826F-45CCE8F3F3BC}" destId="{D99FA28A-E6A4-4462-AAC8-9BD37D53CF44}" srcOrd="1" destOrd="0" presId="urn:microsoft.com/office/officeart/2005/8/layout/cycle7"/>
    <dgm:cxn modelId="{A1F311CA-A083-49E7-82BF-5B9353D2FD85}" srcId="{D0B74CD9-4D0A-43C4-9E3F-11D0C2B345DA}" destId="{8295907E-CED0-4DCA-BDB3-6F3A84A391D7}" srcOrd="0" destOrd="0" parTransId="{2A43EA0E-2453-48CB-8A64-4087B2852063}" sibTransId="{BC8541EE-3902-48CF-826F-45CCE8F3F3BC}"/>
    <dgm:cxn modelId="{EE5511CC-DE43-4F41-8F6B-98EC961FF66D}" type="presOf" srcId="{D0B74CD9-4D0A-43C4-9E3F-11D0C2B345DA}" destId="{03E8636A-3C42-46F9-BEE6-44D2A62D7BA1}" srcOrd="0" destOrd="0" presId="urn:microsoft.com/office/officeart/2005/8/layout/cycle7"/>
    <dgm:cxn modelId="{CB5BCDED-D5F3-434F-95C0-33FF90A3109B}" type="presOf" srcId="{61DA57EA-8512-400A-8C4D-704C18A2B9EC}" destId="{69D4FF63-BF1B-4A4D-9C51-A514F589AFB1}" srcOrd="1" destOrd="0" presId="urn:microsoft.com/office/officeart/2005/8/layout/cycle7"/>
    <dgm:cxn modelId="{3505BCFB-31EC-4FE8-8D52-F031FCABCBB0}" type="presOf" srcId="{1870F34E-B4D7-4922-BEDF-2DADD2EA4EE8}" destId="{7FE3198F-E6C1-4B7A-8384-3E0CDEC9FCAE}" srcOrd="0" destOrd="0" presId="urn:microsoft.com/office/officeart/2005/8/layout/cycle7"/>
    <dgm:cxn modelId="{A878C1AA-71F7-454E-B7C0-3740A8B913EF}" type="presOf" srcId="{4F45866C-9CB8-4F8E-AD6A-D3762194DF0C}" destId="{2AEF260E-BA7F-4B82-AEE2-673C0665A4B1}" srcOrd="0" destOrd="0" presId="urn:microsoft.com/office/officeart/2005/8/layout/cycle7"/>
    <dgm:cxn modelId="{0FC8DDEA-A11F-457B-AA38-0078B6457FF0}" type="presOf" srcId="{EEF03F26-ADF3-47B1-A035-97D46A4A5301}" destId="{44BDDFF1-C134-415A-88C3-2274AA2BD3B2}" srcOrd="0" destOrd="0" presId="urn:microsoft.com/office/officeart/2005/8/layout/cycle7"/>
    <dgm:cxn modelId="{768D3E1B-118A-4E0C-912A-605AE5AA553B}" type="presParOf" srcId="{03E8636A-3C42-46F9-BEE6-44D2A62D7BA1}" destId="{D3EFE0E3-85CE-4D7D-B548-23FB29863E33}" srcOrd="0" destOrd="0" presId="urn:microsoft.com/office/officeart/2005/8/layout/cycle7"/>
    <dgm:cxn modelId="{8098630C-2824-488D-85B6-A5953E1413CD}" type="presParOf" srcId="{03E8636A-3C42-46F9-BEE6-44D2A62D7BA1}" destId="{9B2B5976-347B-4611-AD1B-167E188FE0F1}" srcOrd="1" destOrd="0" presId="urn:microsoft.com/office/officeart/2005/8/layout/cycle7"/>
    <dgm:cxn modelId="{6C77A229-CDE1-4D88-855E-097E60750FD9}" type="presParOf" srcId="{9B2B5976-347B-4611-AD1B-167E188FE0F1}" destId="{D99FA28A-E6A4-4462-AAC8-9BD37D53CF44}" srcOrd="0" destOrd="0" presId="urn:microsoft.com/office/officeart/2005/8/layout/cycle7"/>
    <dgm:cxn modelId="{F96AB5F7-516C-4708-A23D-55EC5AF20A15}" type="presParOf" srcId="{03E8636A-3C42-46F9-BEE6-44D2A62D7BA1}" destId="{44BDDFF1-C134-415A-88C3-2274AA2BD3B2}" srcOrd="2" destOrd="0" presId="urn:microsoft.com/office/officeart/2005/8/layout/cycle7"/>
    <dgm:cxn modelId="{8EF3CE16-12E1-45D4-BF7B-049B462AA816}" type="presParOf" srcId="{03E8636A-3C42-46F9-BEE6-44D2A62D7BA1}" destId="{7FE3198F-E6C1-4B7A-8384-3E0CDEC9FCAE}" srcOrd="3" destOrd="0" presId="urn:microsoft.com/office/officeart/2005/8/layout/cycle7"/>
    <dgm:cxn modelId="{7F8946C5-35B8-4F9B-B3ED-E3E3E4EE0C7D}" type="presParOf" srcId="{7FE3198F-E6C1-4B7A-8384-3E0CDEC9FCAE}" destId="{FCFD0F32-E984-4BAA-9C56-18FA3578DABD}" srcOrd="0" destOrd="0" presId="urn:microsoft.com/office/officeart/2005/8/layout/cycle7"/>
    <dgm:cxn modelId="{1B7C46EF-2E8B-4B44-BA75-488D68D971A2}" type="presParOf" srcId="{03E8636A-3C42-46F9-BEE6-44D2A62D7BA1}" destId="{2AEF260E-BA7F-4B82-AEE2-673C0665A4B1}" srcOrd="4" destOrd="0" presId="urn:microsoft.com/office/officeart/2005/8/layout/cycle7"/>
    <dgm:cxn modelId="{6F8AF825-7DEE-46BF-B089-D5D077C8471A}" type="presParOf" srcId="{03E8636A-3C42-46F9-BEE6-44D2A62D7BA1}" destId="{5EB8DD6E-7517-45D7-BA9D-F777E46BEB8E}" srcOrd="5" destOrd="0" presId="urn:microsoft.com/office/officeart/2005/8/layout/cycle7"/>
    <dgm:cxn modelId="{53C4B398-6D24-45D1-BB95-C59025B6B003}" type="presParOf" srcId="{5EB8DD6E-7517-45D7-BA9D-F777E46BEB8E}" destId="{69D4FF63-BF1B-4A4D-9C51-A514F589AFB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362E3-780A-514C-B6A6-AAB4196CCE4F}" type="datetimeFigureOut">
              <a:rPr lang="en-US" smtClean="0"/>
              <a:pPr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F5820-552F-894A-ABD3-AAB5E1E1C4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27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DB8C6-D50D-4123-865B-854FC43332D6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781D5-B573-418B-B210-2DB460D68A7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39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781D5-B573-418B-B210-2DB460D68A7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442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816026-1593-4950-A13B-7F27DC290881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6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38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2130425"/>
            <a:ext cx="8343900" cy="1470025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000000"/>
                </a:solidFill>
                <a:latin typeface="Arial Black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886200"/>
            <a:ext cx="8343900" cy="1587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000000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7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4700">
                <a:solidFill>
                  <a:srgbClr val="000000"/>
                </a:solidFill>
                <a:latin typeface="Arial Black"/>
                <a:cs typeface="Arial Black"/>
              </a:defRPr>
            </a:lvl1pPr>
          </a:lstStyle>
          <a:p>
            <a:r>
              <a:rPr lang="en-GB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00201"/>
            <a:ext cx="8343900" cy="3880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rgbClr val="000000"/>
                </a:solidFill>
                <a:latin typeface="+mj-lt"/>
              </a:defRPr>
            </a:lvl1pPr>
            <a:lvl2pPr>
              <a:defRPr sz="1800">
                <a:solidFill>
                  <a:srgbClr val="000000"/>
                </a:solidFill>
                <a:latin typeface="+mj-lt"/>
              </a:defRPr>
            </a:lvl2pPr>
            <a:lvl3pPr>
              <a:defRPr sz="1800">
                <a:solidFill>
                  <a:srgbClr val="000000"/>
                </a:solidFill>
                <a:latin typeface="+mj-lt"/>
              </a:defRPr>
            </a:lvl3pPr>
            <a:lvl4pPr>
              <a:defRPr sz="1800">
                <a:solidFill>
                  <a:srgbClr val="000000"/>
                </a:solidFill>
                <a:latin typeface="+mj-lt"/>
              </a:defRPr>
            </a:lvl4pPr>
            <a:lvl5pPr>
              <a:defRPr sz="18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2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78300"/>
            <a:ext cx="8343900" cy="1302101"/>
          </a:xfrm>
        </p:spPr>
        <p:txBody>
          <a:bodyPr anchor="t"/>
          <a:lstStyle>
            <a:lvl1pPr algn="l">
              <a:defRPr sz="4700" b="1" cap="all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678113"/>
            <a:ext cx="83439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21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4038600" cy="38802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000000"/>
                </a:solidFill>
              </a:defRPr>
            </a:lvl1pPr>
            <a:lvl2pPr>
              <a:defRPr sz="2200">
                <a:solidFill>
                  <a:srgbClr val="000000"/>
                </a:solidFill>
              </a:defRPr>
            </a:lvl2pPr>
            <a:lvl3pPr>
              <a:defRPr sz="2200">
                <a:solidFill>
                  <a:srgbClr val="000000"/>
                </a:solidFill>
              </a:defRPr>
            </a:lvl3pPr>
            <a:lvl4pPr>
              <a:defRPr sz="22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8802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000000"/>
                </a:solidFill>
              </a:defRPr>
            </a:lvl1pPr>
            <a:lvl2pPr>
              <a:defRPr sz="2200">
                <a:solidFill>
                  <a:srgbClr val="000000"/>
                </a:solidFill>
              </a:defRPr>
            </a:lvl2pPr>
            <a:lvl3pPr>
              <a:defRPr sz="2200">
                <a:solidFill>
                  <a:srgbClr val="000000"/>
                </a:solidFill>
              </a:defRPr>
            </a:lvl3pPr>
            <a:lvl4pPr>
              <a:defRPr sz="2200">
                <a:solidFill>
                  <a:srgbClr val="000000"/>
                </a:solidFill>
              </a:defRPr>
            </a:lvl4pPr>
            <a:lvl5pPr>
              <a:defRPr sz="22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8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4154488" cy="574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4154488" cy="33242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000000"/>
                </a:solidFill>
              </a:defRPr>
            </a:lvl1pPr>
            <a:lvl2pPr>
              <a:defRPr sz="2200">
                <a:solidFill>
                  <a:srgbClr val="000000"/>
                </a:solidFill>
              </a:defRPr>
            </a:lvl2pPr>
            <a:lvl3pPr>
              <a:defRPr sz="2200">
                <a:solidFill>
                  <a:srgbClr val="000000"/>
                </a:solidFill>
              </a:defRPr>
            </a:lvl3pPr>
            <a:lvl4pPr>
              <a:defRPr sz="22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1"/>
            <a:ext cx="4041775" cy="574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3242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4638"/>
            <a:ext cx="60706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7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74638"/>
            <a:ext cx="60706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8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46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98621"/>
            <a:ext cx="3122613" cy="750878"/>
          </a:xfrm>
        </p:spPr>
        <p:txBody>
          <a:bodyPr anchor="b"/>
          <a:lstStyle>
            <a:lvl1pPr algn="l"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13" y="1600201"/>
            <a:ext cx="5221287" cy="388621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000000"/>
                </a:solidFill>
              </a:defRPr>
            </a:lvl1pPr>
            <a:lvl2pPr>
              <a:defRPr sz="28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351079"/>
            <a:ext cx="3122613" cy="3135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72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149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00200"/>
            <a:ext cx="54864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0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32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 slide backgrounds_v6-5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87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070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3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700" kern="1200" baseline="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c.r.may@soton.ac.u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078" y="1063230"/>
            <a:ext cx="6262404" cy="2543947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700" dirty="0">
                <a:latin typeface="High Tower Text" panose="02040502050506030303" pitchFamily="18" charset="0"/>
              </a:rPr>
              <a:t/>
            </a:r>
            <a:br>
              <a:rPr lang="en-US" sz="2700" dirty="0">
                <a:latin typeface="High Tower Text" panose="02040502050506030303" pitchFamily="18" charset="0"/>
              </a:rPr>
            </a:br>
            <a:r>
              <a:rPr lang="en-US" sz="2700" dirty="0">
                <a:latin typeface="High Tower Text" panose="02040502050506030303" pitchFamily="18" charset="0"/>
              </a:rPr>
              <a:t/>
            </a:r>
            <a:br>
              <a:rPr lang="en-US" sz="2700" dirty="0">
                <a:latin typeface="High Tower Text" panose="02040502050506030303" pitchFamily="18" charset="0"/>
              </a:rPr>
            </a:br>
            <a:r>
              <a:rPr lang="en-US" sz="2700" dirty="0">
                <a:latin typeface="High Tower Text" panose="02040502050506030303" pitchFamily="18" charset="0"/>
              </a:rPr>
              <a:t/>
            </a:r>
            <a:br>
              <a:rPr lang="en-US" sz="2700" dirty="0">
                <a:latin typeface="High Tower Text" panose="02040502050506030303" pitchFamily="18" charset="0"/>
              </a:rPr>
            </a:br>
            <a:r>
              <a:rPr lang="en-US" sz="3200" b="1" dirty="0">
                <a:latin typeface="High Tower Text" panose="02040502050506030303" pitchFamily="18" charset="0"/>
              </a:rPr>
              <a:t>Mixing questions, mixing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3078" y="3788710"/>
            <a:ext cx="5807869" cy="1382846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375"/>
              </a:spcBef>
              <a:buSzPct val="10000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GB" dirty="0" smtClean="0">
              <a:solidFill>
                <a:schemeClr val="tx1"/>
              </a:solidFill>
              <a:latin typeface="High Tower Text" panose="02040502050506030303" pitchFamily="18" charset="0"/>
            </a:endParaRPr>
          </a:p>
          <a:p>
            <a:pPr marL="0" indent="0" algn="r">
              <a:spcBef>
                <a:spcPts val="375"/>
              </a:spcBef>
              <a:buSzPct val="10000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GB" sz="1800" dirty="0">
              <a:latin typeface="High Tower Text" panose="02040502050506030303" pitchFamily="18" charset="0"/>
            </a:endParaRPr>
          </a:p>
          <a:p>
            <a:pPr marL="0" indent="0" algn="r">
              <a:spcBef>
                <a:spcPts val="375"/>
              </a:spcBef>
              <a:buSzPct val="10000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GB" sz="1800" dirty="0">
              <a:latin typeface="High Tower Text" panose="02040502050506030303" pitchFamily="18" charset="0"/>
            </a:endParaRPr>
          </a:p>
          <a:p>
            <a:pPr marL="0" indent="0" algn="r">
              <a:spcBef>
                <a:spcPts val="375"/>
              </a:spcBef>
              <a:buSzPct val="100000"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GB" sz="1950">
                <a:latin typeface="High Tower Text" panose="02040502050506030303" pitchFamily="18" charset="0"/>
              </a:rPr>
              <a:t>Carl </a:t>
            </a:r>
            <a:r>
              <a:rPr lang="en-GB" sz="1950" smtClean="0">
                <a:latin typeface="High Tower Text" panose="02040502050506030303" pitchFamily="18" charset="0"/>
              </a:rPr>
              <a:t>May</a:t>
            </a:r>
            <a:endParaRPr lang="en-US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9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81272"/>
            <a:ext cx="7672990" cy="857250"/>
          </a:xfrm>
        </p:spPr>
        <p:txBody>
          <a:bodyPr>
            <a:noAutofit/>
          </a:bodyPr>
          <a:lstStyle/>
          <a:p>
            <a:r>
              <a:rPr lang="en-GB" sz="2800" dirty="0">
                <a:latin typeface="High Tower Text" panose="02040502050506030303" pitchFamily="18" charset="0"/>
              </a:rPr>
              <a:t>My research interests (1) empirical </a:t>
            </a:r>
            <a:r>
              <a:rPr lang="en-GB" sz="2800" i="1" dirty="0">
                <a:latin typeface="High Tower Text" panose="02040502050506030303" pitchFamily="18" charset="0"/>
              </a:rPr>
              <a:t>investigation</a:t>
            </a:r>
            <a:endParaRPr lang="en-GB" altLang="en-US" sz="2800" i="1" dirty="0">
              <a:latin typeface="Gill Sans MT" panose="020B0502020104020203" pitchFamily="34" charset="0"/>
            </a:endParaRPr>
          </a:p>
        </p:txBody>
      </p:sp>
      <p:sp>
        <p:nvSpPr>
          <p:cNvPr id="465923" name="Rectangle 3"/>
          <p:cNvSpPr>
            <a:spLocks noChangeArrowheads="1"/>
          </p:cNvSpPr>
          <p:nvPr/>
        </p:nvSpPr>
        <p:spPr bwMode="auto">
          <a:xfrm>
            <a:off x="1143003" y="2457428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US" altLang="en-US" sz="1350">
              <a:latin typeface="Arial" panose="020B0604020202020204" pitchFamily="34" charset="0"/>
            </a:endParaRPr>
          </a:p>
        </p:txBody>
      </p:sp>
      <p:graphicFrame>
        <p:nvGraphicFramePr>
          <p:cNvPr id="465924" name="Group 4"/>
          <p:cNvGraphicFramePr>
            <a:graphicFrameLocks noGrp="1"/>
          </p:cNvGraphicFramePr>
          <p:nvPr>
            <p:extLst/>
          </p:nvPr>
        </p:nvGraphicFramePr>
        <p:xfrm>
          <a:off x="251520" y="1844824"/>
          <a:ext cx="7128792" cy="4160520"/>
        </p:xfrm>
        <a:graphic>
          <a:graphicData uri="http://schemas.openxmlformats.org/drawingml/2006/table">
            <a:tbl>
              <a:tblPr/>
              <a:tblGrid>
                <a:gridCol w="3565079">
                  <a:extLst>
                    <a:ext uri="{9D8B030D-6E8A-4147-A177-3AD203B41FA5}">
                      <a16:colId xmlns="" xmlns:a16="http://schemas.microsoft.com/office/drawing/2014/main" val="2633083226"/>
                    </a:ext>
                  </a:extLst>
                </a:gridCol>
                <a:gridCol w="3563713">
                  <a:extLst>
                    <a:ext uri="{9D8B030D-6E8A-4147-A177-3AD203B41FA5}">
                      <a16:colId xmlns="" xmlns:a16="http://schemas.microsoft.com/office/drawing/2014/main" val="1853076736"/>
                    </a:ext>
                  </a:extLst>
                </a:gridCol>
              </a:tblGrid>
              <a:tr h="17145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Interaction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(individualized knowledge)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Interaction processes, boundaries of relations, genetics, rheumatology, terminal care</a:t>
                      </a: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Chronicity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(illness trajectories)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Back Pain, cancer, diabetes, medically unexplained symptoms, menorrhagia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19564232"/>
                  </a:ext>
                </a:extLst>
              </a:tr>
              <a:tr h="174069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Innovation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(intervention trajectories)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Informatics, telemedicine, shared-decision-making tools, medical devices.</a:t>
                      </a: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Evidence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(generalized knowledge)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igh Tower Text" panose="02040502050506030303" pitchFamily="18" charset="0"/>
                          <a:cs typeface="Times New Roman" panose="02020603050405020304" pitchFamily="18" charset="0"/>
                        </a:rPr>
                        <a:t>Randomized trials, pragmatic evaluations, guideline development.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60903439"/>
                  </a:ext>
                </a:extLst>
              </a:tr>
            </a:tbl>
          </a:graphicData>
        </a:graphic>
      </p:graphicFrame>
      <p:sp>
        <p:nvSpPr>
          <p:cNvPr id="465933" name="Rectangle 13"/>
          <p:cNvSpPr>
            <a:spLocks noChangeArrowheads="1"/>
          </p:cNvSpPr>
          <p:nvPr/>
        </p:nvSpPr>
        <p:spPr bwMode="auto">
          <a:xfrm>
            <a:off x="1143003" y="409930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US" altLang="en-US" sz="135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7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latin typeface="High Tower Text" panose="02040502050506030303" pitchFamily="18" charset="0"/>
              </a:rPr>
              <a:t>My research interests (2) </a:t>
            </a:r>
            <a:r>
              <a:rPr lang="en-GB" sz="3200" i="1" dirty="0">
                <a:latin typeface="High Tower Text" panose="02040502050506030303" pitchFamily="18" charset="0"/>
              </a:rPr>
              <a:t>explanatory</a:t>
            </a:r>
            <a:r>
              <a:rPr lang="en-GB" sz="3200" dirty="0">
                <a:latin typeface="High Tower Text" panose="02040502050506030303" pitchFamily="18" charset="0"/>
              </a:rPr>
              <a:t>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300" dirty="0">
                <a:latin typeface="High Tower Text" panose="02040502050506030303" pitchFamily="18" charset="0"/>
              </a:rPr>
              <a:t>Understanding the dynamics of the adoption and implementation of new health technologies and organizational innovations.</a:t>
            </a: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Multiple empirical studies and systematic reviews, leading to novel theory (Normalization Process Theory).</a:t>
            </a:r>
          </a:p>
          <a:p>
            <a:pPr marL="342900" lvl="1" indent="0">
              <a:buNone/>
            </a:pPr>
            <a:r>
              <a:rPr lang="en-GB" sz="2800" dirty="0">
                <a:latin typeface="High Tower Text" panose="02040502050506030303" pitchFamily="18" charset="0"/>
              </a:rPr>
              <a:t> </a:t>
            </a:r>
          </a:p>
          <a:p>
            <a:r>
              <a:rPr lang="en-GB" sz="3300" dirty="0">
                <a:latin typeface="High Tower Text" panose="02040502050506030303" pitchFamily="18" charset="0"/>
              </a:rPr>
              <a:t>Understanding how innovation in healthcare technique, delivery and organization affects patient and caregiver experiences.</a:t>
            </a: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Multiple empirical studies and systematic reviews, leading to novel theory (Burden of Treatment Theory)</a:t>
            </a:r>
          </a:p>
          <a:p>
            <a:endParaRPr lang="en-GB" dirty="0" smtClean="0">
              <a:solidFill>
                <a:srgbClr val="0162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3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2899" y="274638"/>
            <a:ext cx="8074959" cy="1143000"/>
          </a:xfrm>
        </p:spPr>
        <p:txBody>
          <a:bodyPr/>
          <a:lstStyle/>
          <a:p>
            <a:r>
              <a:rPr lang="en-GB" sz="3600" dirty="0" smtClean="0">
                <a:latin typeface="High Tower Text" panose="02040502050506030303" pitchFamily="18" charset="0"/>
              </a:rPr>
              <a:t>MRC Framework for complex intervention evaluation</a:t>
            </a:r>
            <a:endParaRPr lang="en-GB" sz="3600" dirty="0">
              <a:latin typeface="High Tower Text" panose="0204050205050603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D926D78-2A79-41A6-A0A1-D2DE6BB8EBF4}" type="slidenum">
              <a:rPr lang="en-GB" smtClean="0">
                <a:solidFill>
                  <a:srgbClr val="323D43"/>
                </a:solidFill>
              </a:rPr>
              <a:pPr>
                <a:defRPr/>
              </a:pPr>
              <a:t>4</a:t>
            </a:fld>
            <a:endParaRPr lang="en-GB">
              <a:solidFill>
                <a:srgbClr val="323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5576" y="1700213"/>
            <a:ext cx="7056784" cy="31689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Gill Sans"/>
            </a:endParaRPr>
          </a:p>
          <a:p>
            <a:pPr marL="0" indent="0">
              <a:buNone/>
            </a:pPr>
            <a:r>
              <a:rPr lang="en-GB" dirty="0" smtClean="0">
                <a:latin typeface="High Tower Text" panose="02040502050506030303" pitchFamily="18" charset="0"/>
              </a:rPr>
              <a:t>Complex </a:t>
            </a:r>
            <a:r>
              <a:rPr lang="en-GB" dirty="0">
                <a:latin typeface="High Tower Text" panose="02040502050506030303" pitchFamily="18" charset="0"/>
              </a:rPr>
              <a:t>interventions in health care, whether therapeutic or preventative, comprise a number of separate elements which seem essential to the proper functioning of the interventions although the 'active ingredient' of the intervention that is effective is difficult to specify. </a:t>
            </a:r>
            <a:r>
              <a:rPr lang="en-GB" dirty="0" smtClean="0">
                <a:latin typeface="High Tower Text" panose="02040502050506030303" pitchFamily="18" charset="0"/>
              </a:rPr>
              <a:t>(...)</a:t>
            </a:r>
            <a:endParaRPr lang="en-GB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7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1D926D78-2A79-41A6-A0A1-D2DE6BB8EBF4}" type="slidenum">
              <a:rPr lang="en-GB" smtClean="0">
                <a:solidFill>
                  <a:srgbClr val="323D43"/>
                </a:solidFill>
              </a:rPr>
              <a:pPr>
                <a:defRPr/>
              </a:pPr>
              <a:t>5</a:t>
            </a:fld>
            <a:endParaRPr lang="en-GB">
              <a:solidFill>
                <a:srgbClr val="323D4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0" y="1340767"/>
            <a:ext cx="8795800" cy="47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6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High Tower Text" panose="02040502050506030303" pitchFamily="18" charset="0"/>
              </a:rPr>
              <a:t>Almost all of my work involves some sort of mixed methods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High Tower Text" panose="02040502050506030303" pitchFamily="18" charset="0"/>
              </a:rPr>
              <a:t>Ethnographies in concert with randomised controlled trials</a:t>
            </a:r>
          </a:p>
          <a:p>
            <a:r>
              <a:rPr lang="en-GB" dirty="0" smtClean="0">
                <a:latin typeface="High Tower Text" panose="02040502050506030303" pitchFamily="18" charset="0"/>
              </a:rPr>
              <a:t>Attribution analyses in concert with systematic reviews</a:t>
            </a:r>
          </a:p>
          <a:p>
            <a:r>
              <a:rPr lang="en-GB" dirty="0" smtClean="0">
                <a:latin typeface="High Tower Text" panose="02040502050506030303" pitchFamily="18" charset="0"/>
              </a:rPr>
              <a:t>Interview studies in concert with decision tree modelling</a:t>
            </a:r>
          </a:p>
          <a:p>
            <a:endParaRPr lang="en-GB" dirty="0">
              <a:latin typeface="High Tower Text" panose="02040502050506030303" pitchFamily="18" charset="0"/>
            </a:endParaRPr>
          </a:p>
          <a:p>
            <a:endParaRPr lang="en-GB" dirty="0" smtClean="0">
              <a:latin typeface="High Tower Text" panose="02040502050506030303" pitchFamily="18" charset="0"/>
            </a:endParaRPr>
          </a:p>
          <a:p>
            <a:endParaRPr lang="en-GB" dirty="0">
              <a:latin typeface="High Tower Text" panose="02040502050506030303" pitchFamily="18" charset="0"/>
            </a:endParaRPr>
          </a:p>
          <a:p>
            <a:pPr marL="0" indent="0">
              <a:buNone/>
            </a:pPr>
            <a:r>
              <a:rPr lang="en-GB" i="1" dirty="0" smtClean="0">
                <a:latin typeface="High Tower Text" panose="02040502050506030303" pitchFamily="18" charset="0"/>
              </a:rPr>
              <a:t>But I was scarred by the…..</a:t>
            </a:r>
            <a:endParaRPr lang="en-GB" i="1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8343900" cy="1143000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High Tower Text" panose="02040502050506030303" pitchFamily="18" charset="0"/>
              </a:rPr>
              <a:t>Some methods are more mixed than others, but that’s not a problem (or is it?)</a:t>
            </a:r>
            <a:endParaRPr lang="en-GB" sz="3600" dirty="0">
              <a:latin typeface="High Tower Text" panose="020405020505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>
              <a:latin typeface="High Tower Text" panose="02040502050506030303" pitchFamily="18" charset="0"/>
            </a:endParaRPr>
          </a:p>
          <a:p>
            <a:r>
              <a:rPr lang="en-GB" sz="2800" dirty="0" smtClean="0">
                <a:latin typeface="High Tower Text" panose="02040502050506030303" pitchFamily="18" charset="0"/>
              </a:rPr>
              <a:t>Typically, when we think about mixed methods we </a:t>
            </a:r>
            <a:r>
              <a:rPr lang="en-GB" sz="2800" i="1" dirty="0" smtClean="0">
                <a:latin typeface="High Tower Text" panose="02040502050506030303" pitchFamily="18" charset="0"/>
              </a:rPr>
              <a:t>don’t</a:t>
            </a:r>
            <a:r>
              <a:rPr lang="en-GB" sz="2800" dirty="0" smtClean="0">
                <a:latin typeface="High Tower Text" panose="02040502050506030303" pitchFamily="18" charset="0"/>
              </a:rPr>
              <a:t> think about </a:t>
            </a:r>
          </a:p>
          <a:p>
            <a:pPr marL="0" indent="0">
              <a:buNone/>
            </a:pPr>
            <a:endParaRPr lang="en-GB" sz="2800" dirty="0" smtClean="0">
              <a:latin typeface="High Tower Text" panose="02040502050506030303" pitchFamily="18" charset="0"/>
            </a:endParaRP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Participant Observation + Attribution Analysis </a:t>
            </a: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Econometric Modelling + Decision Tree Modelling</a:t>
            </a: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Clinical Trials + Prospective Cohort Studies</a:t>
            </a:r>
          </a:p>
          <a:p>
            <a:pPr lvl="1"/>
            <a:r>
              <a:rPr lang="en-GB" sz="2800" dirty="0">
                <a:latin typeface="High Tower Text" panose="02040502050506030303" pitchFamily="18" charset="0"/>
              </a:rPr>
              <a:t>Status Passage Modelling + Thematic Descriptive Analysis </a:t>
            </a:r>
          </a:p>
        </p:txBody>
      </p:sp>
    </p:spTree>
    <p:extLst>
      <p:ext uri="{BB962C8B-B14F-4D97-AF65-F5344CB8AC3E}">
        <p14:creationId xmlns:p14="http://schemas.microsoft.com/office/powerpoint/2010/main" val="230012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817245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High Tower Text" panose="02040502050506030303" pitchFamily="18" charset="0"/>
              </a:rPr>
              <a:t/>
            </a:r>
            <a:br>
              <a:rPr lang="en-GB" dirty="0" smtClean="0">
                <a:latin typeface="High Tower Text" panose="02040502050506030303" pitchFamily="18" charset="0"/>
              </a:rPr>
            </a:br>
            <a:r>
              <a:rPr lang="en-GB" sz="3600" dirty="0" smtClean="0">
                <a:latin typeface="High Tower Text" panose="02040502050506030303" pitchFamily="18" charset="0"/>
              </a:rPr>
              <a:t>The methodology wars of the 1980s: subjectivists and objectivists in mortal combat </a:t>
            </a:r>
            <a:r>
              <a:rPr lang="en-GB" dirty="0" smtClean="0">
                <a:latin typeface="High Tower Text" panose="02040502050506030303" pitchFamily="18" charset="0"/>
              </a:rPr>
              <a:t/>
            </a:r>
            <a:br>
              <a:rPr lang="en-GB" dirty="0" smtClean="0">
                <a:latin typeface="High Tower Text" panose="02040502050506030303" pitchFamily="18" charset="0"/>
              </a:rPr>
            </a:br>
            <a:endParaRPr lang="en-GB" dirty="0">
              <a:latin typeface="High Tower Text" panose="020405020505060303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707904" y="3374994"/>
            <a:ext cx="1674186" cy="14041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igh Tower Text" panose="02040502050506030303" pitchFamily="18" charset="0"/>
              </a:rPr>
              <a:t>The problem of reliable knowledge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1550" y="526520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300" dirty="0">
                <a:latin typeface="High Tower Text" panose="02040502050506030303" pitchFamily="18" charset="0"/>
              </a:rPr>
              <a:t/>
            </a:r>
            <a:br>
              <a:rPr lang="en-GB" sz="3300" dirty="0">
                <a:latin typeface="High Tower Text" panose="02040502050506030303" pitchFamily="18" charset="0"/>
              </a:rPr>
            </a:br>
            <a:r>
              <a:rPr lang="en-GB" sz="3300" dirty="0">
                <a:latin typeface="High Tower Text" panose="02040502050506030303" pitchFamily="18" charset="0"/>
              </a:rPr>
              <a:t>(No-one won, by the way….)</a:t>
            </a:r>
            <a:br>
              <a:rPr lang="en-GB" sz="3300" dirty="0">
                <a:latin typeface="High Tower Text" panose="02040502050506030303" pitchFamily="18" charset="0"/>
              </a:rPr>
            </a:br>
            <a:endParaRPr lang="en-GB" sz="33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905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High Tower Text" panose="02040502050506030303" pitchFamily="18" charset="0"/>
              </a:rPr>
              <a:t>But here’s the thing: when we mix methods, we mix many other things….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0">
              <a:buNone/>
            </a:pPr>
            <a:endParaRPr lang="en-GB" sz="3000" i="1" dirty="0">
              <a:latin typeface="High Tower Text" panose="02040502050506030303" pitchFamily="18" charset="0"/>
            </a:endParaRPr>
          </a:p>
          <a:p>
            <a:pPr lvl="1"/>
            <a:r>
              <a:rPr lang="en-GB" sz="3000" i="1" dirty="0">
                <a:latin typeface="High Tower Text" panose="02040502050506030303" pitchFamily="18" charset="0"/>
              </a:rPr>
              <a:t>different paradigms call for different questions,</a:t>
            </a:r>
          </a:p>
          <a:p>
            <a:pPr marL="342900" lvl="1" indent="0">
              <a:buNone/>
            </a:pPr>
            <a:endParaRPr lang="en-GB" sz="3000" i="1" dirty="0">
              <a:latin typeface="High Tower Text" panose="02040502050506030303" pitchFamily="18" charset="0"/>
            </a:endParaRPr>
          </a:p>
          <a:p>
            <a:pPr lvl="1"/>
            <a:r>
              <a:rPr lang="en-GB" sz="3000" i="1" dirty="0">
                <a:latin typeface="High Tower Text" panose="02040502050506030303" pitchFamily="18" charset="0"/>
              </a:rPr>
              <a:t>different questions call for different methods, </a:t>
            </a:r>
          </a:p>
          <a:p>
            <a:pPr marL="342900" lvl="1" indent="0">
              <a:buNone/>
            </a:pPr>
            <a:endParaRPr lang="en-GB" sz="3000" i="1" dirty="0">
              <a:latin typeface="High Tower Text" panose="02040502050506030303" pitchFamily="18" charset="0"/>
            </a:endParaRPr>
          </a:p>
          <a:p>
            <a:pPr lvl="1"/>
            <a:r>
              <a:rPr lang="en-GB" sz="3000" i="1" dirty="0">
                <a:latin typeface="High Tower Text" panose="02040502050506030303" pitchFamily="18" charset="0"/>
              </a:rPr>
              <a:t>different methods call for different answers.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224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6"/>
            <a:ext cx="7886700" cy="424212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High Tower Text" panose="02040502050506030303" pitchFamily="18" charset="0"/>
              </a:rPr>
              <a:t/>
            </a:r>
            <a:br>
              <a:rPr lang="en-GB" dirty="0" smtClean="0">
                <a:latin typeface="High Tower Text" panose="02040502050506030303" pitchFamily="18" charset="0"/>
              </a:rPr>
            </a:br>
            <a:r>
              <a:rPr lang="en-GB" dirty="0">
                <a:latin typeface="High Tower Text" panose="02040502050506030303" pitchFamily="18" charset="0"/>
              </a:rPr>
              <a:t/>
            </a:r>
            <a:br>
              <a:rPr lang="en-GB" dirty="0">
                <a:latin typeface="High Tower Text" panose="02040502050506030303" pitchFamily="18" charset="0"/>
              </a:rPr>
            </a:br>
            <a:r>
              <a:rPr lang="en-GB" dirty="0" smtClean="0">
                <a:latin typeface="High Tower Text" panose="02040502050506030303" pitchFamily="18" charset="0"/>
              </a:rPr>
              <a:t/>
            </a:r>
            <a:br>
              <a:rPr lang="en-GB" dirty="0" smtClean="0">
                <a:latin typeface="High Tower Text" panose="02040502050506030303" pitchFamily="18" charset="0"/>
              </a:rPr>
            </a:br>
            <a:r>
              <a:rPr lang="en-GB" sz="4000" dirty="0" smtClean="0">
                <a:latin typeface="High Tower Text" panose="02040502050506030303" pitchFamily="18" charset="0"/>
              </a:rPr>
              <a:t>So, we can either live in a world of uneasy epistemological compromise </a:t>
            </a:r>
            <a:br>
              <a:rPr lang="en-GB" sz="4000" dirty="0" smtClean="0">
                <a:latin typeface="High Tower Text" panose="02040502050506030303" pitchFamily="18" charset="0"/>
              </a:rPr>
            </a:br>
            <a:r>
              <a:rPr lang="en-GB" sz="4000" dirty="0" smtClean="0">
                <a:latin typeface="High Tower Text" panose="02040502050506030303" pitchFamily="18" charset="0"/>
              </a:rPr>
              <a:t>(and, really, who doesn’t?)</a:t>
            </a:r>
            <a:br>
              <a:rPr lang="en-GB" sz="4000" dirty="0" smtClean="0">
                <a:latin typeface="High Tower Text" panose="02040502050506030303" pitchFamily="18" charset="0"/>
              </a:rPr>
            </a:br>
            <a:r>
              <a:rPr lang="en-GB" sz="4000" dirty="0">
                <a:latin typeface="High Tower Text" panose="02040502050506030303" pitchFamily="18" charset="0"/>
              </a:rPr>
              <a:t/>
            </a:r>
            <a:br>
              <a:rPr lang="en-GB" sz="4000" dirty="0">
                <a:latin typeface="High Tower Text" panose="02040502050506030303" pitchFamily="18" charset="0"/>
              </a:rPr>
            </a:br>
            <a:r>
              <a:rPr lang="en-GB" sz="4000" dirty="0" smtClean="0">
                <a:latin typeface="High Tower Text" panose="02040502050506030303" pitchFamily="18" charset="0"/>
              </a:rPr>
              <a:t>Or….we can attack a problem from many angles, with many methods, until we have a set of solutions that can be worked together.</a:t>
            </a:r>
            <a:br>
              <a:rPr lang="en-GB" sz="4000" dirty="0" smtClean="0">
                <a:latin typeface="High Tower Text" panose="02040502050506030303" pitchFamily="18" charset="0"/>
              </a:rPr>
            </a:br>
            <a:r>
              <a:rPr lang="en-GB" sz="4000" i="1" dirty="0" smtClean="0">
                <a:latin typeface="High Tower Text" panose="02040502050506030303" pitchFamily="18" charset="0"/>
              </a:rPr>
              <a:t>But to get there, we need to….</a:t>
            </a:r>
            <a:r>
              <a:rPr lang="en-GB" i="1" dirty="0" smtClean="0">
                <a:latin typeface="High Tower Text" panose="02040502050506030303" pitchFamily="18" charset="0"/>
              </a:rPr>
              <a:t/>
            </a:r>
            <a:br>
              <a:rPr lang="en-GB" i="1" dirty="0" smtClean="0">
                <a:latin typeface="High Tower Text" panose="02040502050506030303" pitchFamily="18" charset="0"/>
              </a:rPr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602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62118034"/>
              </p:ext>
            </p:extLst>
          </p:nvPr>
        </p:nvGraphicFramePr>
        <p:xfrm>
          <a:off x="684213" y="857250"/>
          <a:ext cx="8459787" cy="4632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980728"/>
            <a:ext cx="158417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>
                <a:latin typeface="High Tower Text" panose="02040502050506030303" pitchFamily="18" charset="0"/>
              </a:rPr>
              <a:t>Use theory </a:t>
            </a:r>
            <a:r>
              <a:rPr lang="en-GB" sz="2700" dirty="0">
                <a:latin typeface="High Tower Text" panose="02040502050506030303" pitchFamily="18" charset="0"/>
              </a:rPr>
              <a:t>a</a:t>
            </a:r>
            <a:r>
              <a:rPr lang="en-GB" sz="2700" dirty="0" smtClean="0">
                <a:latin typeface="High Tower Text" panose="02040502050506030303" pitchFamily="18" charset="0"/>
              </a:rPr>
              <a:t>s </a:t>
            </a:r>
            <a:r>
              <a:rPr lang="en-GB" sz="2700" dirty="0">
                <a:latin typeface="High Tower Text" panose="02040502050506030303" pitchFamily="18" charset="0"/>
              </a:rPr>
              <a:t>a bridge between methods</a:t>
            </a:r>
          </a:p>
        </p:txBody>
      </p:sp>
    </p:spTree>
    <p:extLst>
      <p:ext uri="{BB962C8B-B14F-4D97-AF65-F5344CB8AC3E}">
        <p14:creationId xmlns:p14="http://schemas.microsoft.com/office/powerpoint/2010/main" val="2455608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131096"/>
            <a:ext cx="7886700" cy="278396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High Tower Text" panose="02040502050506030303" pitchFamily="18" charset="0"/>
              </a:rPr>
              <a:t>If we treat mixed methods only as a methodological problem, then we leave a half of the answers to our questions behind.</a:t>
            </a:r>
            <a:endParaRPr lang="en-GB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9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132013"/>
            <a:ext cx="7279341" cy="3086100"/>
          </a:xfrm>
        </p:spPr>
        <p:txBody>
          <a:bodyPr/>
          <a:lstStyle/>
          <a:p>
            <a:pPr marL="0" indent="0" algn="r">
              <a:buNone/>
              <a:defRPr/>
            </a:pPr>
            <a:r>
              <a:rPr lang="en-GB" sz="4050" dirty="0">
                <a:solidFill>
                  <a:srgbClr val="000000"/>
                </a:solidFill>
                <a:latin typeface="High Tower Text" panose="02040502050506030303" pitchFamily="18" charset="0"/>
              </a:rPr>
              <a:t>Thank </a:t>
            </a:r>
            <a:endParaRPr lang="en-GB" sz="4050" dirty="0" smtClean="0">
              <a:solidFill>
                <a:srgbClr val="000000"/>
              </a:solidFill>
              <a:latin typeface="High Tower Text" panose="02040502050506030303" pitchFamily="18" charset="0"/>
            </a:endParaRPr>
          </a:p>
          <a:p>
            <a:pPr marL="0" indent="0" algn="r">
              <a:buNone/>
              <a:defRPr/>
            </a:pPr>
            <a:r>
              <a:rPr lang="en-GB" sz="4050" dirty="0" smtClean="0">
                <a:solidFill>
                  <a:srgbClr val="000000"/>
                </a:solidFill>
                <a:latin typeface="High Tower Text" panose="02040502050506030303" pitchFamily="18" charset="0"/>
              </a:rPr>
              <a:t>you</a:t>
            </a:r>
            <a:r>
              <a:rPr lang="en-GB" sz="4050" dirty="0">
                <a:solidFill>
                  <a:srgbClr val="000000"/>
                </a:solidFill>
                <a:latin typeface="High Tower Text" panose="02040502050506030303" pitchFamily="18" charset="0"/>
              </a:rPr>
              <a:t>!</a:t>
            </a:r>
          </a:p>
          <a:p>
            <a:pPr algn="r">
              <a:buFont typeface="Arial" charset="0"/>
              <a:buChar char="•"/>
              <a:defRPr/>
            </a:pPr>
            <a:endParaRPr lang="en-GB" dirty="0">
              <a:latin typeface="High Tower Text" panose="02040502050506030303" pitchFamily="18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527575" y="4400551"/>
            <a:ext cx="646894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350" b="1" dirty="0">
                <a:latin typeface="High Tower Text" panose="02040502050506030303" pitchFamily="18" charset="0"/>
              </a:rPr>
              <a:t>Carl May</a:t>
            </a:r>
            <a:r>
              <a:rPr lang="en-GB" altLang="en-US" sz="1350" dirty="0">
                <a:latin typeface="High Tower Text" panose="02040502050506030303" pitchFamily="18" charset="0"/>
              </a:rPr>
              <a:t> | Professor of Medical Sociology | Faculty of Public Health and Policy |</a:t>
            </a:r>
            <a:r>
              <a:rPr lang="en-GB" altLang="en-US" sz="1350" b="1" dirty="0">
                <a:latin typeface="High Tower Text" panose="02040502050506030303" pitchFamily="18" charset="0"/>
              </a:rPr>
              <a:t>London School of Hygiene and Tropical Medicine</a:t>
            </a:r>
            <a:r>
              <a:rPr lang="en-GB" altLang="en-US" sz="1350" dirty="0">
                <a:latin typeface="High Tower Text" panose="02040502050506030303" pitchFamily="18" charset="0"/>
              </a:rPr>
              <a:t> | </a:t>
            </a:r>
            <a:r>
              <a:rPr lang="en-GB" altLang="en-US" sz="1350" b="1" dirty="0">
                <a:latin typeface="High Tower Text" panose="02040502050506030303" pitchFamily="18" charset="0"/>
              </a:rPr>
              <a:t>Skype</a:t>
            </a:r>
            <a:r>
              <a:rPr lang="en-GB" altLang="en-US" sz="1350" dirty="0">
                <a:latin typeface="High Tower Text" panose="02040502050506030303" pitchFamily="18" charset="0"/>
              </a:rPr>
              <a:t> </a:t>
            </a:r>
            <a:r>
              <a:rPr lang="en-GB" altLang="en-US" sz="1350" dirty="0" err="1">
                <a:latin typeface="High Tower Text" panose="02040502050506030303" pitchFamily="18" charset="0"/>
              </a:rPr>
              <a:t>CarlRMay</a:t>
            </a:r>
            <a:r>
              <a:rPr lang="en-GB" altLang="en-US" sz="1350" dirty="0">
                <a:latin typeface="High Tower Text" panose="02040502050506030303" pitchFamily="18" charset="0"/>
              </a:rPr>
              <a:t> | </a:t>
            </a:r>
            <a:r>
              <a:rPr lang="en-GB" altLang="en-US" sz="1350" b="1" dirty="0">
                <a:latin typeface="High Tower Text" panose="02040502050506030303" pitchFamily="18" charset="0"/>
              </a:rPr>
              <a:t>Twitter</a:t>
            </a:r>
            <a:r>
              <a:rPr lang="en-GB" altLang="en-US" sz="1350" dirty="0">
                <a:latin typeface="High Tower Text" panose="02040502050506030303" pitchFamily="18" charset="0"/>
              </a:rPr>
              <a:t> @</a:t>
            </a:r>
            <a:r>
              <a:rPr lang="en-GB" altLang="en-US" sz="1350" dirty="0" err="1">
                <a:latin typeface="High Tower Text" panose="02040502050506030303" pitchFamily="18" charset="0"/>
              </a:rPr>
              <a:t>CarlRMay</a:t>
            </a:r>
            <a:r>
              <a:rPr lang="en-GB" altLang="en-US" sz="1350" dirty="0">
                <a:latin typeface="High Tower Text" panose="02040502050506030303" pitchFamily="18" charset="0"/>
              </a:rPr>
              <a:t> | </a:t>
            </a:r>
            <a:r>
              <a:rPr lang="en-GB" altLang="en-US" sz="1350" b="1" dirty="0">
                <a:latin typeface="High Tower Text" panose="02040502050506030303" pitchFamily="18" charset="0"/>
              </a:rPr>
              <a:t>email </a:t>
            </a:r>
            <a:r>
              <a:rPr lang="en-GB" altLang="en-US" sz="1350" b="1" dirty="0">
                <a:solidFill>
                  <a:srgbClr val="0070C0"/>
                </a:solidFill>
                <a:latin typeface="High Tower Text" panose="02040502050506030303" pitchFamily="18" charset="0"/>
                <a:hlinkClick r:id="rId2"/>
              </a:rPr>
              <a:t>carl.may@lshtm.ac.uk</a:t>
            </a:r>
            <a:r>
              <a:rPr lang="en-GB" altLang="en-US" sz="1350" b="1" dirty="0">
                <a:latin typeface="High Tower Text" panose="02040502050506030303" pitchFamily="18" charset="0"/>
              </a:rPr>
              <a:t> </a:t>
            </a:r>
          </a:p>
        </p:txBody>
      </p:sp>
      <p:pic>
        <p:nvPicPr>
          <p:cNvPr id="45061" name="Picture 2" descr="\\soton.ac.uk\ude\PersonalFiles\Users\cm1m09\mydocuments\Pictures\art\rand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00" y="1172766"/>
            <a:ext cx="3250406" cy="317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306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 Soc Contract present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 Soc Contract presenttation</Template>
  <TotalTime>1463</TotalTime>
  <Words>460</Words>
  <Application>Microsoft Office PowerPoint</Application>
  <PresentationFormat>On-screen Show (4:3)</PresentationFormat>
  <Paragraphs>73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 Soc Contract presenttation</vt:lpstr>
      <vt:lpstr>   Mixing questions, mixing methods</vt:lpstr>
      <vt:lpstr>My research interests (1) empirical investigation</vt:lpstr>
      <vt:lpstr>My research interests (2) explanatory models</vt:lpstr>
      <vt:lpstr>MRC Framework for complex intervention evaluation</vt:lpstr>
      <vt:lpstr>PowerPoint Presentation</vt:lpstr>
      <vt:lpstr>Almost all of my work involves some sort of mixed methods</vt:lpstr>
      <vt:lpstr>Some methods are more mixed than others, but that’s not a problem (or is it?)</vt:lpstr>
      <vt:lpstr> The methodology wars of the 1980s: subjectivists and objectivists in mortal combat  </vt:lpstr>
      <vt:lpstr>But here’s the thing: when we mix methods, we mix many other things….</vt:lpstr>
      <vt:lpstr>   So, we can either live in a world of uneasy epistemological compromise  (and, really, who doesn’t?)  Or….we can attack a problem from many angles, with many methods, until we have a set of solutions that can be worked together. But to get there, we need to….   </vt:lpstr>
      <vt:lpstr>PowerPoint Presentation</vt:lpstr>
      <vt:lpstr>If we treat mixed methods only as a methodological problem, then we leave a half of the answers to our questions behind.</vt:lpstr>
      <vt:lpstr>PowerPoint Presentation</vt:lpstr>
    </vt:vector>
  </TitlesOfParts>
  <Company>London School of Hygiene &amp; Tropical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Contracting in the English NHS: the importance of context  MedSoc  September 2014</dc:title>
  <dc:creator>Avril Porter</dc:creator>
  <cp:lastModifiedBy>Boehmer, Kasey R., M.P.H., Ph.D.</cp:lastModifiedBy>
  <cp:revision>91</cp:revision>
  <dcterms:created xsi:type="dcterms:W3CDTF">2014-08-19T14:02:08Z</dcterms:created>
  <dcterms:modified xsi:type="dcterms:W3CDTF">2018-10-01T15:18:48Z</dcterms:modified>
</cp:coreProperties>
</file>