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1" r:id="rId4"/>
    <p:sldId id="272" r:id="rId5"/>
    <p:sldId id="258" r:id="rId6"/>
    <p:sldId id="273" r:id="rId7"/>
    <p:sldId id="259" r:id="rId8"/>
    <p:sldId id="260" r:id="rId9"/>
    <p:sldId id="270" r:id="rId10"/>
    <p:sldId id="261" r:id="rId11"/>
    <p:sldId id="266" r:id="rId12"/>
    <p:sldId id="274" r:id="rId13"/>
    <p:sldId id="262" r:id="rId14"/>
    <p:sldId id="275" r:id="rId15"/>
    <p:sldId id="277" r:id="rId16"/>
    <p:sldId id="276" r:id="rId17"/>
    <p:sldId id="263" r:id="rId18"/>
    <p:sldId id="268" r:id="rId19"/>
    <p:sldId id="278" r:id="rId20"/>
    <p:sldId id="279" r:id="rId21"/>
    <p:sldId id="269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0AD976-8FBE-6144-AD41-82F048B151B3}" type="doc">
      <dgm:prSet loTypeId="urn:microsoft.com/office/officeart/2005/8/layout/cycle2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F83F0-AA50-4D4C-9A19-9DC932F5DE50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Selecting</a:t>
          </a:r>
          <a:endParaRPr lang="en-US" sz="1800" b="1" dirty="0">
            <a:solidFill>
              <a:schemeClr val="tx1"/>
            </a:solidFill>
          </a:endParaRPr>
        </a:p>
      </dgm:t>
    </dgm:pt>
    <dgm:pt modelId="{B4730EE6-DFBF-4248-BE1F-649C8861B9F5}" type="parTrans" cxnId="{8A16DD71-18AC-C341-B739-BBDC096F7D5B}">
      <dgm:prSet/>
      <dgm:spPr/>
      <dgm:t>
        <a:bodyPr/>
        <a:lstStyle/>
        <a:p>
          <a:endParaRPr lang="en-US"/>
        </a:p>
      </dgm:t>
    </dgm:pt>
    <dgm:pt modelId="{06911B7E-4240-8948-9FE8-C861EE9287B2}" type="sibTrans" cxnId="{8A16DD71-18AC-C341-B739-BBDC096F7D5B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8D44EE8-3032-F642-893A-04B73E718E53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Tailoring</a:t>
          </a:r>
          <a:endParaRPr lang="en-US" sz="1800" b="1" dirty="0">
            <a:solidFill>
              <a:schemeClr val="tx1"/>
            </a:solidFill>
          </a:endParaRPr>
        </a:p>
      </dgm:t>
    </dgm:pt>
    <dgm:pt modelId="{1EF6B647-6918-C54F-8760-616827322F7C}" type="parTrans" cxnId="{05289B77-8C32-7D45-B989-DEAAABE12385}">
      <dgm:prSet/>
      <dgm:spPr/>
      <dgm:t>
        <a:bodyPr/>
        <a:lstStyle/>
        <a:p>
          <a:endParaRPr lang="en-US"/>
        </a:p>
      </dgm:t>
    </dgm:pt>
    <dgm:pt modelId="{29A42EAA-F207-8942-8DF9-9C9E643D5162}" type="sibTrans" cxnId="{05289B77-8C32-7D45-B989-DEAAABE12385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014A32A-25E9-6D40-B030-C00AC7E71977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Integrating</a:t>
          </a:r>
          <a:endParaRPr lang="en-US" sz="1800" b="1" dirty="0">
            <a:solidFill>
              <a:schemeClr val="tx1"/>
            </a:solidFill>
          </a:endParaRPr>
        </a:p>
      </dgm:t>
    </dgm:pt>
    <dgm:pt modelId="{8A6DEE0C-7415-1B46-B881-A8A55317A240}" type="parTrans" cxnId="{A97774FF-A241-1645-A47D-38F9DF6BB8F0}">
      <dgm:prSet/>
      <dgm:spPr/>
      <dgm:t>
        <a:bodyPr/>
        <a:lstStyle/>
        <a:p>
          <a:endParaRPr lang="en-US"/>
        </a:p>
      </dgm:t>
    </dgm:pt>
    <dgm:pt modelId="{9302F808-7434-824A-873C-FF725E727772}" type="sibTrans" cxnId="{A97774FF-A241-1645-A47D-38F9DF6BB8F0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AF74D35-049F-BE40-9510-C4DDFA587BE5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Assessing</a:t>
          </a:r>
          <a:endParaRPr lang="en-US" sz="1800" b="1" dirty="0">
            <a:solidFill>
              <a:schemeClr val="tx1"/>
            </a:solidFill>
          </a:endParaRPr>
        </a:p>
      </dgm:t>
    </dgm:pt>
    <dgm:pt modelId="{4B79A69C-AA66-AC41-B34D-0F2BA291AC4B}" type="parTrans" cxnId="{FA22B14F-FA90-E840-9D53-B622BE7B48A0}">
      <dgm:prSet/>
      <dgm:spPr/>
      <dgm:t>
        <a:bodyPr/>
        <a:lstStyle/>
        <a:p>
          <a:endParaRPr lang="en-US"/>
        </a:p>
      </dgm:t>
    </dgm:pt>
    <dgm:pt modelId="{3E9B95AA-DA09-B94C-9B4A-7AA8C630A77E}" type="sibTrans" cxnId="{FA22B14F-FA90-E840-9D53-B622BE7B48A0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B204E34-59F3-D84A-B9FB-3716AB91D754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Understanding</a:t>
          </a:r>
          <a:endParaRPr lang="en-US" sz="1400" b="1" dirty="0">
            <a:solidFill>
              <a:schemeClr val="tx1"/>
            </a:solidFill>
          </a:endParaRPr>
        </a:p>
      </dgm:t>
    </dgm:pt>
    <dgm:pt modelId="{E248A968-8485-0341-AEC3-40C888B638B3}" type="parTrans" cxnId="{167E8308-8DBC-5342-800C-48F6B00892B6}">
      <dgm:prSet/>
      <dgm:spPr/>
      <dgm:t>
        <a:bodyPr/>
        <a:lstStyle/>
        <a:p>
          <a:endParaRPr lang="en-US"/>
        </a:p>
      </dgm:t>
    </dgm:pt>
    <dgm:pt modelId="{FAFF40E0-3102-824E-983B-49F29677B074}" type="sibTrans" cxnId="{167E8308-8DBC-5342-800C-48F6B00892B6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92B2F78-F427-7142-A2F9-A9CEA7FB41C6}">
      <dgm:prSet custT="1"/>
      <dgm:spPr>
        <a:solidFill>
          <a:srgbClr val="FFC0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Revising</a:t>
          </a:r>
          <a:endParaRPr lang="en-US" sz="1600" b="1" dirty="0">
            <a:solidFill>
              <a:schemeClr val="tx1"/>
            </a:solidFill>
          </a:endParaRPr>
        </a:p>
      </dgm:t>
    </dgm:pt>
    <dgm:pt modelId="{6F028E60-C298-F144-805B-4E5DFC62ECFB}" type="parTrans" cxnId="{6AF7B286-5F8A-A841-8E55-7339BFB874C3}">
      <dgm:prSet/>
      <dgm:spPr/>
      <dgm:t>
        <a:bodyPr/>
        <a:lstStyle/>
        <a:p>
          <a:endParaRPr lang="en-US"/>
        </a:p>
      </dgm:t>
    </dgm:pt>
    <dgm:pt modelId="{22E27DEA-CFFB-4A49-8F1B-6C27247DB2CF}" type="sibTrans" cxnId="{6AF7B286-5F8A-A841-8E55-7339BFB874C3}">
      <dgm:prSet/>
      <dgm:spPr>
        <a:solidFill>
          <a:srgbClr val="FFC000"/>
        </a:solidFill>
      </dgm:spPr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009ED91-4B3E-1146-8595-98883C13A284}" type="pres">
      <dgm:prSet presAssocID="{D90AD976-8FBE-6144-AD41-82F048B151B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4F3C4-7BAD-6F44-9C1C-1D08CA22706A}" type="pres">
      <dgm:prSet presAssocID="{8F4F83F0-AA50-4D4C-9A19-9DC932F5DE50}" presName="node" presStyleLbl="node1" presStyleIdx="0" presStyleCnt="6" custScaleX="110091" custScaleY="109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DA3C4-F90B-604D-B214-CF6F7664F63B}" type="pres">
      <dgm:prSet presAssocID="{06911B7E-4240-8948-9FE8-C861EE9287B2}" presName="sibTrans" presStyleLbl="sibTrans2D1" presStyleIdx="0" presStyleCnt="6"/>
      <dgm:spPr/>
      <dgm:t>
        <a:bodyPr/>
        <a:lstStyle/>
        <a:p>
          <a:endParaRPr lang="en-US"/>
        </a:p>
      </dgm:t>
    </dgm:pt>
    <dgm:pt modelId="{BED8DE4C-8B86-D749-AF78-DF28D795EF5F}" type="pres">
      <dgm:prSet presAssocID="{06911B7E-4240-8948-9FE8-C861EE9287B2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018503B9-5C9A-784B-8699-D3F111BE21CD}" type="pres">
      <dgm:prSet presAssocID="{48D44EE8-3032-F642-893A-04B73E718E53}" presName="node" presStyleLbl="node1" presStyleIdx="1" presStyleCnt="6" custScaleX="111831" custScaleY="1161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A48BC-19B8-6449-AC97-E772D4EA70E2}" type="pres">
      <dgm:prSet presAssocID="{29A42EAA-F207-8942-8DF9-9C9E643D5162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4224707-6054-3E46-8566-864E8520A96E}" type="pres">
      <dgm:prSet presAssocID="{29A42EAA-F207-8942-8DF9-9C9E643D5162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9EDD06F6-C637-DA43-8E3C-5DCB6E09821E}" type="pres">
      <dgm:prSet presAssocID="{9014A32A-25E9-6D40-B030-C00AC7E71977}" presName="node" presStyleLbl="node1" presStyleIdx="2" presStyleCnt="6" custScaleX="116242" custScaleY="111677" custRadScaleRad="101772" custRadScaleInc="-19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3E86A1-749F-6C4F-AC47-6CAE23A447D2}" type="pres">
      <dgm:prSet presAssocID="{9302F808-7434-824A-873C-FF725E727772}" presName="sibTrans" presStyleLbl="sibTrans2D1" presStyleIdx="2" presStyleCnt="6"/>
      <dgm:spPr/>
      <dgm:t>
        <a:bodyPr/>
        <a:lstStyle/>
        <a:p>
          <a:endParaRPr lang="en-US"/>
        </a:p>
      </dgm:t>
    </dgm:pt>
    <dgm:pt modelId="{B7ADF9D9-41FD-F646-8DBF-F112DB7665AE}" type="pres">
      <dgm:prSet presAssocID="{9302F808-7434-824A-873C-FF725E727772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1B9AA18C-5410-4849-9418-254C9F2932E5}" type="pres">
      <dgm:prSet presAssocID="{DAF74D35-049F-BE40-9510-C4DDFA587BE5}" presName="node" presStyleLbl="node1" presStyleIdx="3" presStyleCnt="6" custScaleX="113647" custScaleY="1116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840049-E2B1-F74C-A26D-544546AAD0FE}" type="pres">
      <dgm:prSet presAssocID="{3E9B95AA-DA09-B94C-9B4A-7AA8C630A77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8A66F4CE-4671-1340-993F-D2A630A4FD47}" type="pres">
      <dgm:prSet presAssocID="{3E9B95AA-DA09-B94C-9B4A-7AA8C630A77E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0664E314-ABE4-9540-85EC-C29242E7937D}" type="pres">
      <dgm:prSet presAssocID="{592B2F78-F427-7142-A2F9-A9CEA7FB41C6}" presName="node" presStyleLbl="node1" presStyleIdx="4" presStyleCnt="6" custScaleX="108831" custScaleY="1096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04075-E105-5C43-B522-E8ABE814DB23}" type="pres">
      <dgm:prSet presAssocID="{22E27DEA-CFFB-4A49-8F1B-6C27247DB2CF}" presName="sibTrans" presStyleLbl="sibTrans2D1" presStyleIdx="4" presStyleCnt="6"/>
      <dgm:spPr/>
      <dgm:t>
        <a:bodyPr/>
        <a:lstStyle/>
        <a:p>
          <a:endParaRPr lang="en-US"/>
        </a:p>
      </dgm:t>
    </dgm:pt>
    <dgm:pt modelId="{2953DEDE-9DEC-1049-9FD2-92D5E8B8762A}" type="pres">
      <dgm:prSet presAssocID="{22E27DEA-CFFB-4A49-8F1B-6C27247DB2CF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2E91F40A-4612-2A4E-96C1-EFA24D6726A1}" type="pres">
      <dgm:prSet presAssocID="{0B204E34-59F3-D84A-B9FB-3716AB91D754}" presName="node" presStyleLbl="node1" presStyleIdx="5" presStyleCnt="6" custScaleX="107472" custScaleY="102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FFAF50-7910-754E-8A03-4B607F0B37C9}" type="pres">
      <dgm:prSet presAssocID="{FAFF40E0-3102-824E-983B-49F29677B074}" presName="sibTrans" presStyleLbl="sibTrans2D1" presStyleIdx="5" presStyleCnt="6"/>
      <dgm:spPr/>
      <dgm:t>
        <a:bodyPr/>
        <a:lstStyle/>
        <a:p>
          <a:endParaRPr lang="en-US"/>
        </a:p>
      </dgm:t>
    </dgm:pt>
    <dgm:pt modelId="{790B6BDA-D757-8E4B-A3D8-66647F019072}" type="pres">
      <dgm:prSet presAssocID="{FAFF40E0-3102-824E-983B-49F29677B074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8A16DD71-18AC-C341-B739-BBDC096F7D5B}" srcId="{D90AD976-8FBE-6144-AD41-82F048B151B3}" destId="{8F4F83F0-AA50-4D4C-9A19-9DC932F5DE50}" srcOrd="0" destOrd="0" parTransId="{B4730EE6-DFBF-4248-BE1F-649C8861B9F5}" sibTransId="{06911B7E-4240-8948-9FE8-C861EE9287B2}"/>
    <dgm:cxn modelId="{D0DF9E95-0670-4B79-838D-0D79CC5E7C6A}" type="presOf" srcId="{3E9B95AA-DA09-B94C-9B4A-7AA8C630A77E}" destId="{8A66F4CE-4671-1340-993F-D2A630A4FD47}" srcOrd="1" destOrd="0" presId="urn:microsoft.com/office/officeart/2005/8/layout/cycle2"/>
    <dgm:cxn modelId="{A9E3063D-695E-4C2E-BC76-671B1C4C6BA2}" type="presOf" srcId="{592B2F78-F427-7142-A2F9-A9CEA7FB41C6}" destId="{0664E314-ABE4-9540-85EC-C29242E7937D}" srcOrd="0" destOrd="0" presId="urn:microsoft.com/office/officeart/2005/8/layout/cycle2"/>
    <dgm:cxn modelId="{B6BC8280-746C-4BE0-B0B0-9B01B1163291}" type="presOf" srcId="{9302F808-7434-824A-873C-FF725E727772}" destId="{B13E86A1-749F-6C4F-AC47-6CAE23A447D2}" srcOrd="0" destOrd="0" presId="urn:microsoft.com/office/officeart/2005/8/layout/cycle2"/>
    <dgm:cxn modelId="{26AE32B1-3D3D-4EDC-9F22-CCEA6B60704A}" type="presOf" srcId="{3E9B95AA-DA09-B94C-9B4A-7AA8C630A77E}" destId="{77840049-E2B1-F74C-A26D-544546AAD0FE}" srcOrd="0" destOrd="0" presId="urn:microsoft.com/office/officeart/2005/8/layout/cycle2"/>
    <dgm:cxn modelId="{E1A3F6B3-3827-435C-BB19-505A0DEB0AD8}" type="presOf" srcId="{9302F808-7434-824A-873C-FF725E727772}" destId="{B7ADF9D9-41FD-F646-8DBF-F112DB7665AE}" srcOrd="1" destOrd="0" presId="urn:microsoft.com/office/officeart/2005/8/layout/cycle2"/>
    <dgm:cxn modelId="{05289B77-8C32-7D45-B989-DEAAABE12385}" srcId="{D90AD976-8FBE-6144-AD41-82F048B151B3}" destId="{48D44EE8-3032-F642-893A-04B73E718E53}" srcOrd="1" destOrd="0" parTransId="{1EF6B647-6918-C54F-8760-616827322F7C}" sibTransId="{29A42EAA-F207-8942-8DF9-9C9E643D5162}"/>
    <dgm:cxn modelId="{DCFDB2DD-8189-4251-9296-97458ACFDF1F}" type="presOf" srcId="{06911B7E-4240-8948-9FE8-C861EE9287B2}" destId="{BED8DE4C-8B86-D749-AF78-DF28D795EF5F}" srcOrd="1" destOrd="0" presId="urn:microsoft.com/office/officeart/2005/8/layout/cycle2"/>
    <dgm:cxn modelId="{D96D2BB2-FA2D-4302-AB7F-842871A9824C}" type="presOf" srcId="{22E27DEA-CFFB-4A49-8F1B-6C27247DB2CF}" destId="{2953DEDE-9DEC-1049-9FD2-92D5E8B8762A}" srcOrd="1" destOrd="0" presId="urn:microsoft.com/office/officeart/2005/8/layout/cycle2"/>
    <dgm:cxn modelId="{A36F4B5B-233B-42E7-9274-14DA26245012}" type="presOf" srcId="{29A42EAA-F207-8942-8DF9-9C9E643D5162}" destId="{DB3A48BC-19B8-6449-AC97-E772D4EA70E2}" srcOrd="0" destOrd="0" presId="urn:microsoft.com/office/officeart/2005/8/layout/cycle2"/>
    <dgm:cxn modelId="{DBFE4052-1E09-42F9-8D33-965E6DA3D8A6}" type="presOf" srcId="{9014A32A-25E9-6D40-B030-C00AC7E71977}" destId="{9EDD06F6-C637-DA43-8E3C-5DCB6E09821E}" srcOrd="0" destOrd="0" presId="urn:microsoft.com/office/officeart/2005/8/layout/cycle2"/>
    <dgm:cxn modelId="{7559BCEF-A273-48B3-B93A-07277D692005}" type="presOf" srcId="{FAFF40E0-3102-824E-983B-49F29677B074}" destId="{EEFFAF50-7910-754E-8A03-4B607F0B37C9}" srcOrd="0" destOrd="0" presId="urn:microsoft.com/office/officeart/2005/8/layout/cycle2"/>
    <dgm:cxn modelId="{C0D10616-8AF2-4A30-8955-0269F39D482E}" type="presOf" srcId="{D90AD976-8FBE-6144-AD41-82F048B151B3}" destId="{4009ED91-4B3E-1146-8595-98883C13A284}" srcOrd="0" destOrd="0" presId="urn:microsoft.com/office/officeart/2005/8/layout/cycle2"/>
    <dgm:cxn modelId="{AA7C3184-A6C9-4A19-9A6D-B724AFAE9263}" type="presOf" srcId="{48D44EE8-3032-F642-893A-04B73E718E53}" destId="{018503B9-5C9A-784B-8699-D3F111BE21CD}" srcOrd="0" destOrd="0" presId="urn:microsoft.com/office/officeart/2005/8/layout/cycle2"/>
    <dgm:cxn modelId="{078D3DDA-9098-4DC3-B3B8-E2C5937A980E}" type="presOf" srcId="{0B204E34-59F3-D84A-B9FB-3716AB91D754}" destId="{2E91F40A-4612-2A4E-96C1-EFA24D6726A1}" srcOrd="0" destOrd="0" presId="urn:microsoft.com/office/officeart/2005/8/layout/cycle2"/>
    <dgm:cxn modelId="{8D311725-CD4F-438C-94DF-905ED2D6FA77}" type="presOf" srcId="{29A42EAA-F207-8942-8DF9-9C9E643D5162}" destId="{34224707-6054-3E46-8566-864E8520A96E}" srcOrd="1" destOrd="0" presId="urn:microsoft.com/office/officeart/2005/8/layout/cycle2"/>
    <dgm:cxn modelId="{6AF7B286-5F8A-A841-8E55-7339BFB874C3}" srcId="{D90AD976-8FBE-6144-AD41-82F048B151B3}" destId="{592B2F78-F427-7142-A2F9-A9CEA7FB41C6}" srcOrd="4" destOrd="0" parTransId="{6F028E60-C298-F144-805B-4E5DFC62ECFB}" sibTransId="{22E27DEA-CFFB-4A49-8F1B-6C27247DB2CF}"/>
    <dgm:cxn modelId="{167E8308-8DBC-5342-800C-48F6B00892B6}" srcId="{D90AD976-8FBE-6144-AD41-82F048B151B3}" destId="{0B204E34-59F3-D84A-B9FB-3716AB91D754}" srcOrd="5" destOrd="0" parTransId="{E248A968-8485-0341-AEC3-40C888B638B3}" sibTransId="{FAFF40E0-3102-824E-983B-49F29677B074}"/>
    <dgm:cxn modelId="{907289EC-4236-47EE-95D9-6FF515EAB7A6}" type="presOf" srcId="{8F4F83F0-AA50-4D4C-9A19-9DC932F5DE50}" destId="{E434F3C4-7BAD-6F44-9C1C-1D08CA22706A}" srcOrd="0" destOrd="0" presId="urn:microsoft.com/office/officeart/2005/8/layout/cycle2"/>
    <dgm:cxn modelId="{02E76015-1D5D-4C8D-B21B-A70A3FED0A3F}" type="presOf" srcId="{FAFF40E0-3102-824E-983B-49F29677B074}" destId="{790B6BDA-D757-8E4B-A3D8-66647F019072}" srcOrd="1" destOrd="0" presId="urn:microsoft.com/office/officeart/2005/8/layout/cycle2"/>
    <dgm:cxn modelId="{1A0F8183-BF29-4D85-B8B9-AA473309D0D0}" type="presOf" srcId="{22E27DEA-CFFB-4A49-8F1B-6C27247DB2CF}" destId="{0B904075-E105-5C43-B522-E8ABE814DB23}" srcOrd="0" destOrd="0" presId="urn:microsoft.com/office/officeart/2005/8/layout/cycle2"/>
    <dgm:cxn modelId="{A97774FF-A241-1645-A47D-38F9DF6BB8F0}" srcId="{D90AD976-8FBE-6144-AD41-82F048B151B3}" destId="{9014A32A-25E9-6D40-B030-C00AC7E71977}" srcOrd="2" destOrd="0" parTransId="{8A6DEE0C-7415-1B46-B881-A8A55317A240}" sibTransId="{9302F808-7434-824A-873C-FF725E727772}"/>
    <dgm:cxn modelId="{57EB7D11-C02D-4403-94DD-5D289C0FF4E5}" type="presOf" srcId="{DAF74D35-049F-BE40-9510-C4DDFA587BE5}" destId="{1B9AA18C-5410-4849-9418-254C9F2932E5}" srcOrd="0" destOrd="0" presId="urn:microsoft.com/office/officeart/2005/8/layout/cycle2"/>
    <dgm:cxn modelId="{FA22B14F-FA90-E840-9D53-B622BE7B48A0}" srcId="{D90AD976-8FBE-6144-AD41-82F048B151B3}" destId="{DAF74D35-049F-BE40-9510-C4DDFA587BE5}" srcOrd="3" destOrd="0" parTransId="{4B79A69C-AA66-AC41-B34D-0F2BA291AC4B}" sibTransId="{3E9B95AA-DA09-B94C-9B4A-7AA8C630A77E}"/>
    <dgm:cxn modelId="{C84D01C2-70FD-4D34-B699-06C49EF1C403}" type="presOf" srcId="{06911B7E-4240-8948-9FE8-C861EE9287B2}" destId="{D9ADA3C4-F90B-604D-B214-CF6F7664F63B}" srcOrd="0" destOrd="0" presId="urn:microsoft.com/office/officeart/2005/8/layout/cycle2"/>
    <dgm:cxn modelId="{F17CD236-8B34-4321-A072-DA8480910EDC}" type="presParOf" srcId="{4009ED91-4B3E-1146-8595-98883C13A284}" destId="{E434F3C4-7BAD-6F44-9C1C-1D08CA22706A}" srcOrd="0" destOrd="0" presId="urn:microsoft.com/office/officeart/2005/8/layout/cycle2"/>
    <dgm:cxn modelId="{739F95EE-F9E4-4543-8C05-552251B92D61}" type="presParOf" srcId="{4009ED91-4B3E-1146-8595-98883C13A284}" destId="{D9ADA3C4-F90B-604D-B214-CF6F7664F63B}" srcOrd="1" destOrd="0" presId="urn:microsoft.com/office/officeart/2005/8/layout/cycle2"/>
    <dgm:cxn modelId="{14603DFA-B36E-4069-B7D7-9EF35AE7A470}" type="presParOf" srcId="{D9ADA3C4-F90B-604D-B214-CF6F7664F63B}" destId="{BED8DE4C-8B86-D749-AF78-DF28D795EF5F}" srcOrd="0" destOrd="0" presId="urn:microsoft.com/office/officeart/2005/8/layout/cycle2"/>
    <dgm:cxn modelId="{DB0DEF0C-DE2B-40D8-B3D4-860C20F03897}" type="presParOf" srcId="{4009ED91-4B3E-1146-8595-98883C13A284}" destId="{018503B9-5C9A-784B-8699-D3F111BE21CD}" srcOrd="2" destOrd="0" presId="urn:microsoft.com/office/officeart/2005/8/layout/cycle2"/>
    <dgm:cxn modelId="{51C38F11-089A-4DC2-B97F-253D40F2B152}" type="presParOf" srcId="{4009ED91-4B3E-1146-8595-98883C13A284}" destId="{DB3A48BC-19B8-6449-AC97-E772D4EA70E2}" srcOrd="3" destOrd="0" presId="urn:microsoft.com/office/officeart/2005/8/layout/cycle2"/>
    <dgm:cxn modelId="{EAEF9525-189F-4F63-AC98-29D271987F77}" type="presParOf" srcId="{DB3A48BC-19B8-6449-AC97-E772D4EA70E2}" destId="{34224707-6054-3E46-8566-864E8520A96E}" srcOrd="0" destOrd="0" presId="urn:microsoft.com/office/officeart/2005/8/layout/cycle2"/>
    <dgm:cxn modelId="{2C060F0B-B3F6-4928-93A3-67C01CBFF950}" type="presParOf" srcId="{4009ED91-4B3E-1146-8595-98883C13A284}" destId="{9EDD06F6-C637-DA43-8E3C-5DCB6E09821E}" srcOrd="4" destOrd="0" presId="urn:microsoft.com/office/officeart/2005/8/layout/cycle2"/>
    <dgm:cxn modelId="{8657830F-DDBD-4F09-BA26-A271737F44BC}" type="presParOf" srcId="{4009ED91-4B3E-1146-8595-98883C13A284}" destId="{B13E86A1-749F-6C4F-AC47-6CAE23A447D2}" srcOrd="5" destOrd="0" presId="urn:microsoft.com/office/officeart/2005/8/layout/cycle2"/>
    <dgm:cxn modelId="{D172004E-E8FE-4570-B928-F03228D92EA2}" type="presParOf" srcId="{B13E86A1-749F-6C4F-AC47-6CAE23A447D2}" destId="{B7ADF9D9-41FD-F646-8DBF-F112DB7665AE}" srcOrd="0" destOrd="0" presId="urn:microsoft.com/office/officeart/2005/8/layout/cycle2"/>
    <dgm:cxn modelId="{9CBC7260-1949-4565-871B-E56FF0B9BF51}" type="presParOf" srcId="{4009ED91-4B3E-1146-8595-98883C13A284}" destId="{1B9AA18C-5410-4849-9418-254C9F2932E5}" srcOrd="6" destOrd="0" presId="urn:microsoft.com/office/officeart/2005/8/layout/cycle2"/>
    <dgm:cxn modelId="{2FCEB2B4-D784-4361-941E-B119BBAB2155}" type="presParOf" srcId="{4009ED91-4B3E-1146-8595-98883C13A284}" destId="{77840049-E2B1-F74C-A26D-544546AAD0FE}" srcOrd="7" destOrd="0" presId="urn:microsoft.com/office/officeart/2005/8/layout/cycle2"/>
    <dgm:cxn modelId="{59574F97-7131-4CAC-9281-8F4DFBA26E6E}" type="presParOf" srcId="{77840049-E2B1-F74C-A26D-544546AAD0FE}" destId="{8A66F4CE-4671-1340-993F-D2A630A4FD47}" srcOrd="0" destOrd="0" presId="urn:microsoft.com/office/officeart/2005/8/layout/cycle2"/>
    <dgm:cxn modelId="{A8F514C5-90E8-4A33-9999-2EB1C4E9DFE5}" type="presParOf" srcId="{4009ED91-4B3E-1146-8595-98883C13A284}" destId="{0664E314-ABE4-9540-85EC-C29242E7937D}" srcOrd="8" destOrd="0" presId="urn:microsoft.com/office/officeart/2005/8/layout/cycle2"/>
    <dgm:cxn modelId="{D4BB4F89-A53F-49BC-A42C-07A7E0CAF9EE}" type="presParOf" srcId="{4009ED91-4B3E-1146-8595-98883C13A284}" destId="{0B904075-E105-5C43-B522-E8ABE814DB23}" srcOrd="9" destOrd="0" presId="urn:microsoft.com/office/officeart/2005/8/layout/cycle2"/>
    <dgm:cxn modelId="{0A569621-C6BC-4D01-88D8-24B2D0D7F23F}" type="presParOf" srcId="{0B904075-E105-5C43-B522-E8ABE814DB23}" destId="{2953DEDE-9DEC-1049-9FD2-92D5E8B8762A}" srcOrd="0" destOrd="0" presId="urn:microsoft.com/office/officeart/2005/8/layout/cycle2"/>
    <dgm:cxn modelId="{CCF133A4-C356-4408-9C5D-4ECA64EBEE8A}" type="presParOf" srcId="{4009ED91-4B3E-1146-8595-98883C13A284}" destId="{2E91F40A-4612-2A4E-96C1-EFA24D6726A1}" srcOrd="10" destOrd="0" presId="urn:microsoft.com/office/officeart/2005/8/layout/cycle2"/>
    <dgm:cxn modelId="{2890735D-7D84-4841-B5FF-E820B7117C87}" type="presParOf" srcId="{4009ED91-4B3E-1146-8595-98883C13A284}" destId="{EEFFAF50-7910-754E-8A03-4B607F0B37C9}" srcOrd="11" destOrd="0" presId="urn:microsoft.com/office/officeart/2005/8/layout/cycle2"/>
    <dgm:cxn modelId="{AF3C1F89-474B-430E-B6F8-918474B626A2}" type="presParOf" srcId="{EEFFAF50-7910-754E-8A03-4B607F0B37C9}" destId="{790B6BDA-D757-8E4B-A3D8-66647F01907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4F3C4-7BAD-6F44-9C1C-1D08CA22706A}">
      <dsp:nvSpPr>
        <dsp:cNvPr id="0" name=""/>
        <dsp:cNvSpPr/>
      </dsp:nvSpPr>
      <dsp:spPr>
        <a:xfrm>
          <a:off x="3621543" y="-85408"/>
          <a:ext cx="1807271" cy="1797207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Selecting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886212" y="177787"/>
        <a:ext cx="1277933" cy="1270817"/>
      </dsp:txXfrm>
    </dsp:sp>
    <dsp:sp modelId="{D9ADA3C4-F90B-604D-B214-CF6F7664F63B}">
      <dsp:nvSpPr>
        <dsp:cNvPr id="0" name=""/>
        <dsp:cNvSpPr/>
      </dsp:nvSpPr>
      <dsp:spPr>
        <a:xfrm rot="1800000">
          <a:off x="5405758" y="1142385"/>
          <a:ext cx="338823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>
        <a:off x="5412567" y="1227782"/>
        <a:ext cx="237176" cy="332427"/>
      </dsp:txXfrm>
    </dsp:sp>
    <dsp:sp modelId="{018503B9-5C9A-784B-8699-D3F111BE21CD}">
      <dsp:nvSpPr>
        <dsp:cNvPr id="0" name=""/>
        <dsp:cNvSpPr/>
      </dsp:nvSpPr>
      <dsp:spPr>
        <a:xfrm>
          <a:off x="5744667" y="1093875"/>
          <a:ext cx="1835835" cy="1906703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Tailoring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013519" y="1373105"/>
        <a:ext cx="1298131" cy="1348243"/>
      </dsp:txXfrm>
    </dsp:sp>
    <dsp:sp modelId="{DB3A48BC-19B8-6449-AC97-E772D4EA70E2}">
      <dsp:nvSpPr>
        <dsp:cNvPr id="0" name=""/>
        <dsp:cNvSpPr/>
      </dsp:nvSpPr>
      <dsp:spPr>
        <a:xfrm rot="5329875">
          <a:off x="6529329" y="3013592"/>
          <a:ext cx="317246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>
        <a:off x="6575945" y="3076824"/>
        <a:ext cx="222072" cy="332427"/>
      </dsp:txXfrm>
    </dsp:sp>
    <dsp:sp modelId="{9EDD06F6-C637-DA43-8E3C-5DCB6E09821E}">
      <dsp:nvSpPr>
        <dsp:cNvPr id="0" name=""/>
        <dsp:cNvSpPr/>
      </dsp:nvSpPr>
      <dsp:spPr>
        <a:xfrm>
          <a:off x="5758813" y="3598642"/>
          <a:ext cx="1908246" cy="1833307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Integrating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038269" y="3867124"/>
        <a:ext cx="1349334" cy="1296343"/>
      </dsp:txXfrm>
    </dsp:sp>
    <dsp:sp modelId="{B13E86A1-749F-6C4F-AC47-6CAE23A447D2}">
      <dsp:nvSpPr>
        <dsp:cNvPr id="0" name=""/>
        <dsp:cNvSpPr/>
      </dsp:nvSpPr>
      <dsp:spPr>
        <a:xfrm rot="9034462">
          <a:off x="5451380" y="4854462"/>
          <a:ext cx="338280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 rot="10800000">
        <a:off x="5546318" y="4940342"/>
        <a:ext cx="236796" cy="332427"/>
      </dsp:txXfrm>
    </dsp:sp>
    <dsp:sp modelId="{1B9AA18C-5410-4849-9418-254C9F2932E5}">
      <dsp:nvSpPr>
        <dsp:cNvPr id="0" name=""/>
        <dsp:cNvSpPr/>
      </dsp:nvSpPr>
      <dsp:spPr>
        <a:xfrm>
          <a:off x="3592356" y="4832563"/>
          <a:ext cx="1865646" cy="1833520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Assessing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865574" y="5101076"/>
        <a:ext cx="1319210" cy="1296494"/>
      </dsp:txXfrm>
    </dsp:sp>
    <dsp:sp modelId="{77840049-E2B1-F74C-A26D-544546AAD0FE}">
      <dsp:nvSpPr>
        <dsp:cNvPr id="0" name=""/>
        <dsp:cNvSpPr/>
      </dsp:nvSpPr>
      <dsp:spPr>
        <a:xfrm rot="12600000">
          <a:off x="3279528" y="4851697"/>
          <a:ext cx="341469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 rot="10800000">
        <a:off x="3375107" y="4988116"/>
        <a:ext cx="239028" cy="332427"/>
      </dsp:txXfrm>
    </dsp:sp>
    <dsp:sp modelId="{0664E314-ABE4-9540-85EC-C29242E7937D}">
      <dsp:nvSpPr>
        <dsp:cNvPr id="0" name=""/>
        <dsp:cNvSpPr/>
      </dsp:nvSpPr>
      <dsp:spPr>
        <a:xfrm>
          <a:off x="1494480" y="3614897"/>
          <a:ext cx="1786586" cy="1800786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Revising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756119" y="3878616"/>
        <a:ext cx="1263308" cy="1273348"/>
      </dsp:txXfrm>
    </dsp:sp>
    <dsp:sp modelId="{0B904075-E105-5C43-B522-E8ABE814DB23}">
      <dsp:nvSpPr>
        <dsp:cNvPr id="0" name=""/>
        <dsp:cNvSpPr/>
      </dsp:nvSpPr>
      <dsp:spPr>
        <a:xfrm rot="16200000">
          <a:off x="2194766" y="2984635"/>
          <a:ext cx="386014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>
        <a:off x="2252668" y="3153346"/>
        <a:ext cx="270210" cy="332427"/>
      </dsp:txXfrm>
    </dsp:sp>
    <dsp:sp modelId="{2E91F40A-4612-2A4E-96C1-EFA24D6726A1}">
      <dsp:nvSpPr>
        <dsp:cNvPr id="0" name=""/>
        <dsp:cNvSpPr/>
      </dsp:nvSpPr>
      <dsp:spPr>
        <a:xfrm>
          <a:off x="1505634" y="1207885"/>
          <a:ext cx="1764277" cy="1678683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Understanding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1764006" y="1453722"/>
        <a:ext cx="1247533" cy="1187009"/>
      </dsp:txXfrm>
    </dsp:sp>
    <dsp:sp modelId="{EEFFAF50-7910-754E-8A03-4B607F0B37C9}">
      <dsp:nvSpPr>
        <dsp:cNvPr id="0" name=""/>
        <dsp:cNvSpPr/>
      </dsp:nvSpPr>
      <dsp:spPr>
        <a:xfrm rot="19800000">
          <a:off x="3249652" y="1166285"/>
          <a:ext cx="368278" cy="55404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b="1" kern="1200">
            <a:solidFill>
              <a:schemeClr val="bg1"/>
            </a:solidFill>
          </a:endParaRPr>
        </a:p>
      </dsp:txBody>
      <dsp:txXfrm>
        <a:off x="3257053" y="1304715"/>
        <a:ext cx="257795" cy="332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1EFFE-7FAD-4B76-934D-AD173EB90FAC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7B85-C31E-413C-874E-AEFE0777A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Why Do Mixed Methods? In this type of work, we rarely can create a robust body of research without both methods.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57B85-C31E-413C-874E-AEFE0777A6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80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also have asthma, severe allergies, and a heart condition.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knew I was entering into the world of living with multiple chronic conditions. And this is what this world looks like.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00124-3A38-459D-94B0-558D8231E2E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0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4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7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4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7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6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7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2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2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7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1F067-D008-4702-A1E8-4ED0E9ADA39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1DF1-82E9-4E9D-9FEB-350F6692A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6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Mixed </a:t>
            </a:r>
            <a:r>
              <a:rPr lang="en-US" dirty="0" smtClean="0"/>
              <a:t>Methods Research </a:t>
            </a:r>
            <a:r>
              <a:rPr lang="en-US" dirty="0" smtClean="0"/>
              <a:t>and What are common Mixed Methods designs?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Some guidance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7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10928013"/>
              </p:ext>
            </p:extLst>
          </p:nvPr>
        </p:nvGraphicFramePr>
        <p:xfrm>
          <a:off x="9860" y="76200"/>
          <a:ext cx="9111189" cy="658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ight Arrow 6"/>
          <p:cNvSpPr/>
          <p:nvPr/>
        </p:nvSpPr>
        <p:spPr>
          <a:xfrm>
            <a:off x="7035412" y="3048000"/>
            <a:ext cx="1346588" cy="822739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Back into the community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914400" y="3079448"/>
            <a:ext cx="1280458" cy="822739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Accessing care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34" y="3306152"/>
            <a:ext cx="1084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Problem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59441" y="3258168"/>
            <a:ext cx="1084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06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41" y="428625"/>
            <a:ext cx="8224242" cy="55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8" name="TextBox 5"/>
          <p:cNvSpPr txBox="1">
            <a:spLocks noChangeArrowheads="1"/>
          </p:cNvSpPr>
          <p:nvPr/>
        </p:nvSpPr>
        <p:spPr bwMode="auto">
          <a:xfrm>
            <a:off x="6667500" y="6019800"/>
            <a:ext cx="2186002" cy="28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r" defTabSz="913321"/>
            <a:r>
              <a:rPr lang="en-US" sz="1400" dirty="0">
                <a:latin typeface="Arial" charset="0"/>
              </a:rPr>
              <a:t>Barnett et al. Lancet 2012</a:t>
            </a:r>
          </a:p>
        </p:txBody>
      </p:sp>
    </p:spTree>
    <p:extLst>
      <p:ext uri="{BB962C8B-B14F-4D97-AF65-F5344CB8AC3E}">
        <p14:creationId xmlns:p14="http://schemas.microsoft.com/office/powerpoint/2010/main" val="206922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089446\AppData\Local\Microsoft\Windows\Temporary Internet Files\Content.IE5\Q7M4AFGP\hidden_identity_by_redtreeinthegree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24" y="1856232"/>
            <a:ext cx="2359152" cy="31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089446\AppData\Local\Microsoft\Windows\Temporary Internet Files\Content.IE5\Q7M4AFGP\hidden_identity_by_redtreeinthegree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24" y="998276"/>
            <a:ext cx="4080820" cy="544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7689" y="270933"/>
            <a:ext cx="8726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Patient Experience of Living with </a:t>
            </a:r>
            <a:r>
              <a:rPr lang="en-US" sz="2000" dirty="0" err="1" smtClean="0"/>
              <a:t>Undercared</a:t>
            </a:r>
            <a:r>
              <a:rPr lang="en-US" sz="2000" dirty="0" smtClean="0"/>
              <a:t>-for Chronic Suffering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48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Methods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Epidemiology/Experience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924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Methods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What/Why?</a:t>
            </a:r>
          </a:p>
          <a:p>
            <a:r>
              <a:rPr lang="en-US" dirty="0" smtClean="0"/>
              <a:t>What/How?</a:t>
            </a:r>
          </a:p>
          <a:p>
            <a:r>
              <a:rPr lang="en-US" dirty="0" smtClean="0"/>
              <a:t>Characteristics/Differences</a:t>
            </a:r>
          </a:p>
          <a:p>
            <a:r>
              <a:rPr lang="en-US" dirty="0" smtClean="0"/>
              <a:t>Experiences/Measurement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856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Research Question </a:t>
            </a:r>
            <a:r>
              <a:rPr lang="en-US" dirty="0" smtClean="0">
                <a:sym typeface="Wingdings" panose="05000000000000000000" pitchFamily="2" charset="2"/>
              </a:rPr>
              <a:t>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can clearly state what you want to find, the design should naturally follow.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92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whirlwind overview of MM Design</a:t>
            </a:r>
            <a:endParaRPr lang="en-US" dirty="0"/>
          </a:p>
        </p:txBody>
      </p:sp>
      <p:pic>
        <p:nvPicPr>
          <p:cNvPr id="1026" name="Picture 2" descr="C:\Users\m089446\AppData\Local\Microsoft\Windows\Temporary Internet Files\Content.IE5\61DRVGY2\light_vortex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87649"/>
            <a:ext cx="7391400" cy="490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6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vs Multi-Methods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program of research may be multi-methods</a:t>
            </a:r>
          </a:p>
          <a:p>
            <a:pPr lvl="1"/>
            <a:r>
              <a:rPr lang="en-US" dirty="0" smtClean="0"/>
              <a:t>E.g. you have 2 quantitative and 2 qualitative studies. Same body of work, but research questions inherently call each for a single method</a:t>
            </a:r>
          </a:p>
          <a:p>
            <a:r>
              <a:rPr lang="en-US" dirty="0" smtClean="0"/>
              <a:t>Mixed methods applies mixing, within a single project</a:t>
            </a:r>
          </a:p>
          <a:p>
            <a:pPr lvl="1"/>
            <a:r>
              <a:rPr lang="en-US" dirty="0" smtClean="0"/>
              <a:t>Your research question dictates you need more than one method to answer it fully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36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Convergent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600200"/>
            <a:ext cx="2133600" cy="1752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3962400"/>
            <a:ext cx="2133600" cy="1752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76800" y="2324100"/>
            <a:ext cx="2514600" cy="2514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Findings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Elbow Connector 7"/>
          <p:cNvCxnSpPr>
            <a:stCxn id="4" idx="3"/>
            <a:endCxn id="6" idx="1"/>
          </p:cNvCxnSpPr>
          <p:nvPr/>
        </p:nvCxnSpPr>
        <p:spPr>
          <a:xfrm>
            <a:off x="2971800" y="2476500"/>
            <a:ext cx="1905000" cy="110490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3"/>
            <a:endCxn id="6" idx="1"/>
          </p:cNvCxnSpPr>
          <p:nvPr/>
        </p:nvCxnSpPr>
        <p:spPr>
          <a:xfrm flipV="1">
            <a:off x="2971800" y="3581400"/>
            <a:ext cx="1905000" cy="125730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571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Convergent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01675"/>
            <a:ext cx="7010399" cy="5603925"/>
          </a:xfrm>
        </p:spPr>
      </p:pic>
    </p:spTree>
    <p:extLst>
      <p:ext uri="{BB962C8B-B14F-4D97-AF65-F5344CB8AC3E}">
        <p14:creationId xmlns:p14="http://schemas.microsoft.com/office/powerpoint/2010/main" val="2327044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Convergent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600200"/>
            <a:ext cx="2133600" cy="1752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Quantitative: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Risk-Standardized Mortality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3962400"/>
            <a:ext cx="2133600" cy="1752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Qualitative: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Interviews &amp; Observations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76800" y="2324100"/>
            <a:ext cx="2514600" cy="25146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Findings: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Culture Changers affected by the intervention saw reductions in risk-standardized mortality</a:t>
            </a:r>
          </a:p>
        </p:txBody>
      </p:sp>
      <p:cxnSp>
        <p:nvCxnSpPr>
          <p:cNvPr id="8" name="Elbow Connector 7"/>
          <p:cNvCxnSpPr>
            <a:stCxn id="4" idx="3"/>
            <a:endCxn id="6" idx="1"/>
          </p:cNvCxnSpPr>
          <p:nvPr/>
        </p:nvCxnSpPr>
        <p:spPr>
          <a:xfrm>
            <a:off x="2971800" y="2476500"/>
            <a:ext cx="1905000" cy="110490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3"/>
            <a:endCxn id="6" idx="1"/>
          </p:cNvCxnSpPr>
          <p:nvPr/>
        </p:nvCxnSpPr>
        <p:spPr>
          <a:xfrm flipV="1">
            <a:off x="2971800" y="3581400"/>
            <a:ext cx="1905000" cy="125730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609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62200" y="1607127"/>
            <a:ext cx="4572000" cy="41910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Quantitative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971800" y="1981200"/>
            <a:ext cx="1828800" cy="18288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971800" y="6172200"/>
            <a:ext cx="3352800" cy="5334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Findings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8" name="Straight Arrow Connector 7"/>
          <p:cNvCxnSpPr>
            <a:stCxn id="4" idx="4"/>
          </p:cNvCxnSpPr>
          <p:nvPr/>
        </p:nvCxnSpPr>
        <p:spPr>
          <a:xfrm>
            <a:off x="4648200" y="5798127"/>
            <a:ext cx="0" cy="37407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19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62200" y="1607127"/>
            <a:ext cx="4572000" cy="41910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Qualitative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971800" y="1981200"/>
            <a:ext cx="1905000" cy="18288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71800" y="6172200"/>
            <a:ext cx="3352800" cy="5334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Findings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648200" y="5798127"/>
            <a:ext cx="0" cy="37407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19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7906815" cy="4262981"/>
          </a:xfrm>
        </p:spPr>
      </p:pic>
    </p:spTree>
    <p:extLst>
      <p:ext uri="{BB962C8B-B14F-4D97-AF65-F5344CB8AC3E}">
        <p14:creationId xmlns:p14="http://schemas.microsoft.com/office/powerpoint/2010/main" val="3483713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62200" y="1607127"/>
            <a:ext cx="4572000" cy="41910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Quantitative: 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Pt/Clinician Communication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Pt Treatment Burden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Staff coordination</a:t>
            </a:r>
          </a:p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971800" y="1981200"/>
            <a:ext cx="1828800" cy="1828800"/>
          </a:xfrm>
          <a:prstGeom prst="ellipse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Qualitative: Patient Interviews/Staff Focus Groups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05100" y="6172200"/>
            <a:ext cx="3886200" cy="685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ysClr val="windowText" lastClr="000000"/>
                </a:solidFill>
              </a:rPr>
              <a:t>Findings:</a:t>
            </a:r>
          </a:p>
          <a:p>
            <a:pPr algn="ctr"/>
            <a:r>
              <a:rPr lang="en-US" sz="1400" dirty="0" smtClean="0">
                <a:solidFill>
                  <a:sysClr val="windowText" lastClr="000000"/>
                </a:solidFill>
              </a:rPr>
              <a:t>Did Outcomes Change? If so, why? If not, why not? Differences between sites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648200" y="5798127"/>
            <a:ext cx="0" cy="37407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19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Explanatory Sequential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528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2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Findings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2667000" y="3352800"/>
            <a:ext cx="6858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>
          <a:xfrm>
            <a:off x="5562600" y="3352800"/>
            <a:ext cx="6096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355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Explanatory Sequential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70" y="1600200"/>
            <a:ext cx="7803059" cy="4525963"/>
          </a:xfrm>
        </p:spPr>
      </p:pic>
    </p:spTree>
    <p:extLst>
      <p:ext uri="{BB962C8B-B14F-4D97-AF65-F5344CB8AC3E}">
        <p14:creationId xmlns:p14="http://schemas.microsoft.com/office/powerpoint/2010/main" val="2239124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Explanatory Sequential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Quantitative: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Survey of patients’ disruption from illness and treatment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528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Qualitative: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In-depth interviews w/ pts in high disruption quartile and low disruption quartile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2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Findings: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Differences between these cohorts of patients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2667000" y="3352800"/>
            <a:ext cx="6858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>
          <a:xfrm>
            <a:off x="5562600" y="3352800"/>
            <a:ext cx="6096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083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Exploratory </a:t>
            </a:r>
            <a:r>
              <a:rPr lang="en-US" dirty="0" smtClean="0"/>
              <a:t>Sequential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528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Quantitative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2200" y="2362200"/>
            <a:ext cx="2209800" cy="1981200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Findings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2667000" y="3352800"/>
            <a:ext cx="6858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>
          <a:xfrm>
            <a:off x="5562600" y="3352800"/>
            <a:ext cx="60960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30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Exploratory Sequential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development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953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Workshop </a:t>
            </a:r>
            <a:r>
              <a:rPr lang="en-US" dirty="0" smtClean="0"/>
              <a:t>Designs!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minutes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342</Words>
  <Application>Microsoft Office PowerPoint</Application>
  <PresentationFormat>On-screen Show (4:3)</PresentationFormat>
  <Paragraphs>93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Why Do Mixed Methods Research and What are common Mixed Methods designs? </vt:lpstr>
      <vt:lpstr>PowerPoint Presentation</vt:lpstr>
      <vt:lpstr>PowerPoint Presentation</vt:lpstr>
      <vt:lpstr>PowerPoint Presentation</vt:lpstr>
      <vt:lpstr>Mixed Methods Questions </vt:lpstr>
      <vt:lpstr>Mixed Methods Questions </vt:lpstr>
      <vt:lpstr>Your Research Question  Design</vt:lpstr>
      <vt:lpstr>A whirlwind overview of MM Design</vt:lpstr>
      <vt:lpstr>Mixed vs Multi-Methods</vt:lpstr>
      <vt:lpstr>Parallel Convergent</vt:lpstr>
      <vt:lpstr>Parallel Convergent</vt:lpstr>
      <vt:lpstr>Parallel Convergent</vt:lpstr>
      <vt:lpstr>Embedded</vt:lpstr>
      <vt:lpstr>Embedded</vt:lpstr>
      <vt:lpstr>Embedded</vt:lpstr>
      <vt:lpstr>Embedded</vt:lpstr>
      <vt:lpstr>Explanatory Sequential</vt:lpstr>
      <vt:lpstr>Explanatory Sequential</vt:lpstr>
      <vt:lpstr>Explanatory Sequential</vt:lpstr>
      <vt:lpstr>Exploratory Sequential</vt:lpstr>
      <vt:lpstr>Exploratory Sequential</vt:lpstr>
      <vt:lpstr>Let’s Workshop Designs!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Boehmer, Kasey R., M.P.H., Ph.D.</dc:creator>
  <cp:lastModifiedBy>Kasey R Boehmer</cp:lastModifiedBy>
  <cp:revision>18</cp:revision>
  <dcterms:created xsi:type="dcterms:W3CDTF">2018-09-13T19:34:34Z</dcterms:created>
  <dcterms:modified xsi:type="dcterms:W3CDTF">2018-09-18T15:19:21Z</dcterms:modified>
</cp:coreProperties>
</file>