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9"/>
  </p:notesMasterIdLst>
  <p:handoutMasterIdLst>
    <p:handoutMasterId r:id="rId20"/>
  </p:handoutMasterIdLst>
  <p:sldIdLst>
    <p:sldId id="314" r:id="rId3"/>
    <p:sldId id="368" r:id="rId4"/>
    <p:sldId id="367" r:id="rId5"/>
    <p:sldId id="308" r:id="rId6"/>
    <p:sldId id="386" r:id="rId7"/>
    <p:sldId id="388" r:id="rId8"/>
    <p:sldId id="375" r:id="rId9"/>
    <p:sldId id="390" r:id="rId10"/>
    <p:sldId id="387" r:id="rId11"/>
    <p:sldId id="389" r:id="rId12"/>
    <p:sldId id="369" r:id="rId13"/>
    <p:sldId id="391" r:id="rId14"/>
    <p:sldId id="357" r:id="rId15"/>
    <p:sldId id="392" r:id="rId16"/>
    <p:sldId id="374" r:id="rId17"/>
    <p:sldId id="373" r:id="rId18"/>
  </p:sldIdLst>
  <p:sldSz cx="14630400" cy="8229600"/>
  <p:notesSz cx="7010400" cy="9296400"/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11" autoAdjust="0"/>
    <p:restoredTop sz="72764" autoAdjust="0"/>
  </p:normalViewPr>
  <p:slideViewPr>
    <p:cSldViewPr>
      <p:cViewPr varScale="1">
        <p:scale>
          <a:sx n="68" d="100"/>
          <a:sy n="68" d="100"/>
        </p:scale>
        <p:origin x="-234" y="-120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52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483E5-ECC5-42D9-B11E-C123813D465A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C547E-8C61-45AB-AC38-4AD1A9417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27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FC1320-7A79-4F5E-BE17-CE0D9E1A4BA1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6CFE2-AF3D-4D8C-BF92-E826BA015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5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14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Jill</a:t>
            </a:r>
            <a:r>
              <a:rPr lang="en-US" baseline="0" dirty="0" smtClean="0"/>
              <a:t> </a:t>
            </a:r>
            <a:r>
              <a:rPr lang="en-US" dirty="0" smtClean="0"/>
              <a:t>a 36 year old female</a:t>
            </a:r>
            <a:r>
              <a:rPr lang="en-US" b="1" dirty="0" smtClean="0"/>
              <a:t>, who has</a:t>
            </a:r>
            <a:r>
              <a:rPr lang="en-US" b="1" baseline="0" dirty="0" smtClean="0"/>
              <a:t> a follow-up appointment </a:t>
            </a:r>
            <a:r>
              <a:rPr lang="en-US" baseline="0" dirty="0" smtClean="0"/>
              <a:t>for her diabetes care scheduled for Wednesday to see her endocrinologist.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She receives a </a:t>
            </a:r>
            <a:r>
              <a:rPr lang="en-US" b="1" baseline="0" dirty="0" smtClean="0"/>
              <a:t>phone call from an unknown study staff </a:t>
            </a:r>
            <a:r>
              <a:rPr lang="en-US" baseline="0" dirty="0" smtClean="0"/>
              <a:t>asking her to present early because she is eligible to participate in a research study.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She becomes c</a:t>
            </a:r>
            <a:r>
              <a:rPr lang="en-US" b="1" baseline="0" dirty="0" smtClean="0"/>
              <a:t>oncerned</a:t>
            </a:r>
            <a:r>
              <a:rPr lang="en-US" baseline="0" dirty="0" smtClean="0"/>
              <a:t> as she questions who was calling and how they knew about her appointment.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She agrees to </a:t>
            </a:r>
            <a:r>
              <a:rPr lang="en-US" b="1" baseline="0" dirty="0" smtClean="0"/>
              <a:t>present early</a:t>
            </a:r>
            <a:r>
              <a:rPr lang="en-US" baseline="0" dirty="0" smtClean="0"/>
              <a:t>, even though it means using more PTO and due to the limited time she parks on the street at a meter instead of weaving around the ramp.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the day of her appointment the study coordinator calls Jill back to the exam room </a:t>
            </a:r>
            <a:r>
              <a:rPr lang="en-US" b="1" baseline="0" dirty="0" smtClean="0"/>
              <a:t>and goes over the trial consent.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Jill was rushing between work to her appointment</a:t>
            </a:r>
            <a:r>
              <a:rPr lang="en-US" b="1" baseline="0" dirty="0" smtClean="0"/>
              <a:t>, she forgot her glasses</a:t>
            </a:r>
            <a:r>
              <a:rPr lang="en-US" baseline="0" dirty="0" smtClean="0"/>
              <a:t>, so </a:t>
            </a:r>
            <a:r>
              <a:rPr lang="en-US" b="1" baseline="0" dirty="0" smtClean="0"/>
              <a:t>she is distracted and confused </a:t>
            </a:r>
            <a:r>
              <a:rPr lang="en-US" baseline="0" dirty="0" smtClean="0"/>
              <a:t>as the SC goes through the 15 pages of consent and Jill is beginning to zone out. </a:t>
            </a:r>
            <a:r>
              <a:rPr lang="en-US" b="1" baseline="0" dirty="0" smtClean="0"/>
              <a:t>Her mind is on wondering </a:t>
            </a:r>
            <a:r>
              <a:rPr lang="en-US" baseline="0" dirty="0" smtClean="0"/>
              <a:t>what her lab values are and looking forward to discussing with her clinician.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Yet, Jill </a:t>
            </a:r>
            <a:r>
              <a:rPr lang="en-US" b="1" baseline="0" dirty="0" smtClean="0"/>
              <a:t>feels coerced </a:t>
            </a:r>
            <a:r>
              <a:rPr lang="en-US" baseline="0" dirty="0" smtClean="0"/>
              <a:t>to participate because she doesn’t want to let her clinician down.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Due to the research processes</a:t>
            </a:r>
            <a:r>
              <a:rPr lang="en-US" baseline="0" dirty="0" smtClean="0"/>
              <a:t>, the clinician enters the exam room </a:t>
            </a:r>
            <a:r>
              <a:rPr lang="en-US" b="1" baseline="0" dirty="0" smtClean="0"/>
              <a:t>behind schedule</a:t>
            </a:r>
            <a:r>
              <a:rPr lang="en-US" baseline="0" dirty="0" smtClean="0"/>
              <a:t>.  </a:t>
            </a:r>
          </a:p>
          <a:p>
            <a:r>
              <a:rPr lang="en-US" baseline="0" dirty="0" smtClean="0"/>
              <a:t>Jill begins to </a:t>
            </a:r>
            <a:r>
              <a:rPr lang="en-US" b="0" u="sng" baseline="0" dirty="0" smtClean="0"/>
              <a:t>internally question </a:t>
            </a:r>
            <a:r>
              <a:rPr lang="en-US" baseline="0" dirty="0" smtClean="0"/>
              <a:t>every aspect of his appointment wondering if it’s for </a:t>
            </a:r>
            <a:r>
              <a:rPr lang="en-US" b="1" baseline="0" dirty="0" smtClean="0"/>
              <a:t>research or her actual appointment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Her A1c is high </a:t>
            </a:r>
            <a:r>
              <a:rPr lang="en-US" baseline="0" dirty="0" smtClean="0"/>
              <a:t>and the doctor begins </a:t>
            </a:r>
            <a:r>
              <a:rPr lang="en-US" b="1" baseline="0" dirty="0" smtClean="0"/>
              <a:t>prescribing a medication.  </a:t>
            </a:r>
            <a:r>
              <a:rPr lang="en-US" b="0" u="sng" baseline="0" dirty="0" smtClean="0"/>
              <a:t>She never was able </a:t>
            </a:r>
            <a:r>
              <a:rPr lang="en-US" baseline="0" dirty="0" smtClean="0"/>
              <a:t>to bring up that her diabetes might be a little out of control right now because of the stress of </a:t>
            </a:r>
            <a:r>
              <a:rPr lang="en-US" b="1" baseline="0" dirty="0" smtClean="0"/>
              <a:t>changing jobs </a:t>
            </a:r>
            <a:r>
              <a:rPr lang="en-US" baseline="0" dirty="0" smtClean="0"/>
              <a:t>and becoming a </a:t>
            </a:r>
            <a:r>
              <a:rPr lang="en-US" b="1" baseline="0" dirty="0" smtClean="0"/>
              <a:t>caretaker</a:t>
            </a:r>
            <a:r>
              <a:rPr lang="en-US" baseline="0" dirty="0" smtClean="0"/>
              <a:t> for her sick mother.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Then, a research staff member comes into the room after the appointment with a </a:t>
            </a:r>
            <a:r>
              <a:rPr lang="en-US" b="1" baseline="0" dirty="0" smtClean="0"/>
              <a:t>10 page survey</a:t>
            </a:r>
            <a:r>
              <a:rPr lang="en-US" baseline="0" dirty="0" smtClean="0"/>
              <a:t>.  This is her </a:t>
            </a:r>
            <a:r>
              <a:rPr lang="en-US" b="0" u="sng" baseline="0" dirty="0" smtClean="0"/>
              <a:t>sixth survey </a:t>
            </a:r>
            <a:r>
              <a:rPr lang="en-US" baseline="0" dirty="0" smtClean="0"/>
              <a:t>this month related to her medical care.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Jill takes the </a:t>
            </a:r>
            <a:r>
              <a:rPr lang="en-US" b="0" u="sng" baseline="0" dirty="0" smtClean="0"/>
              <a:t>20 minutes to complete the survey </a:t>
            </a:r>
            <a:r>
              <a:rPr lang="en-US" baseline="0" dirty="0" smtClean="0"/>
              <a:t>even though she knows the </a:t>
            </a:r>
            <a:r>
              <a:rPr lang="en-US" b="0" u="sng" baseline="0" dirty="0" smtClean="0"/>
              <a:t>time is running out on the car meter </a:t>
            </a:r>
            <a:r>
              <a:rPr lang="en-US" baseline="0" dirty="0" smtClean="0"/>
              <a:t>and s</a:t>
            </a:r>
            <a:r>
              <a:rPr lang="en-US" b="1" baseline="0" dirty="0" smtClean="0"/>
              <a:t>tressing</a:t>
            </a:r>
            <a:r>
              <a:rPr lang="en-US" baseline="0" dirty="0" smtClean="0"/>
              <a:t> about a parking ticket.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Jill is concerned, distracted, confused, coerced as she </a:t>
            </a:r>
            <a:r>
              <a:rPr lang="en-US" b="1" baseline="0" dirty="0" smtClean="0"/>
              <a:t>shares her frustration with her husband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leads to </a:t>
            </a:r>
            <a:r>
              <a:rPr lang="en-US" b="1" baseline="0" dirty="0" smtClean="0"/>
              <a:t>Jill withdrawing </a:t>
            </a:r>
            <a:r>
              <a:rPr lang="en-US" baseline="0" dirty="0" smtClean="0"/>
              <a:t>from further participation in the study and the </a:t>
            </a:r>
            <a:r>
              <a:rPr lang="en-US" b="0" u="sng" baseline="0" dirty="0" smtClean="0"/>
              <a:t>post visit phone call data becomes lost to follow-up</a:t>
            </a:r>
            <a:r>
              <a:rPr lang="en-US" b="1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 ***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What’s wrong with this scenario?</a:t>
            </a:r>
          </a:p>
          <a:p>
            <a:r>
              <a:rPr lang="en-US" b="1" baseline="0" dirty="0" smtClean="0"/>
              <a:t>It’s too much.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***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I bet we can all relate to some aspect of this scenario.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5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73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 baseline="0" dirty="0" smtClean="0">
              <a:latin typeface="Gill Sans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47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3062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47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3062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B3C0D-68D9-42E6-AC68-316D54691A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2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 baseline="0" dirty="0" smtClean="0">
              <a:latin typeface="Gill Sans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5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6CFE2-AF3D-4D8C-BF92-E826BA015D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3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38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1054101" y="821056"/>
            <a:ext cx="2021840" cy="1651634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45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3389" y="3291840"/>
            <a:ext cx="12523622" cy="1645920"/>
          </a:xfrm>
        </p:spPr>
        <p:txBody>
          <a:bodyPr lIns="0" rIns="0" anchor="b" anchorCtr="0">
            <a:noAutofit/>
          </a:bodyPr>
          <a:lstStyle>
            <a:lvl1pPr algn="l">
              <a:defRPr sz="5100">
                <a:solidFill>
                  <a:srgbClr val="00925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3389" y="4937760"/>
            <a:ext cx="12523622" cy="822960"/>
          </a:xfrm>
        </p:spPr>
        <p:txBody>
          <a:bodyPr lIns="0" tIns="326555" rIns="0">
            <a:noAutofit/>
          </a:bodyPr>
          <a:lstStyle>
            <a:lvl1pPr marL="0" indent="0" algn="l">
              <a:spcBef>
                <a:spcPts val="0"/>
              </a:spcBef>
              <a:buNone/>
              <a:defRPr sz="3100" b="0" i="0">
                <a:solidFill>
                  <a:srgbClr val="A4989A"/>
                </a:solidFill>
                <a:latin typeface="Helvetica Neue"/>
                <a:cs typeface="Helvetica Neue"/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A7CDB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88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0" i="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buClr>
                <a:srgbClr val="A7CDB8"/>
              </a:buClr>
              <a:defRPr>
                <a:latin typeface="Arial"/>
                <a:cs typeface="Arial"/>
              </a:defRPr>
            </a:lvl2pPr>
            <a:lvl3pPr>
              <a:buClr>
                <a:srgbClr val="A4989A"/>
              </a:buClr>
              <a:defRPr>
                <a:latin typeface="Arial"/>
                <a:cs typeface="Arial"/>
              </a:defRPr>
            </a:lvl3pPr>
            <a:lvl4pPr>
              <a:buClr>
                <a:srgbClr val="A4989A"/>
              </a:buClr>
              <a:defRPr>
                <a:latin typeface="Arial"/>
                <a:cs typeface="Arial"/>
              </a:defRPr>
            </a:lvl4pPr>
            <a:lvl5pPr>
              <a:buClr>
                <a:srgbClr val="A4989A"/>
              </a:buCl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1842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6777" y="2008022"/>
            <a:ext cx="10446106" cy="493776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93040" y="7559040"/>
            <a:ext cx="673101" cy="550546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2055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3291840"/>
            <a:ext cx="12523622" cy="1645920"/>
          </a:xfrm>
        </p:spPr>
        <p:txBody>
          <a:bodyPr anchor="b" anchorCtr="0"/>
          <a:lstStyle>
            <a:lvl1pPr algn="l">
              <a:defRPr sz="51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4937760"/>
            <a:ext cx="12523622" cy="822960"/>
          </a:xfrm>
        </p:spPr>
        <p:txBody>
          <a:bodyPr anchor="t" anchorCtr="0"/>
          <a:lstStyle>
            <a:lvl1pPr marL="0" indent="0">
              <a:buNone/>
              <a:defRPr sz="3100">
                <a:solidFill>
                  <a:schemeClr val="tx1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0" name="Picture 19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7486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389" y="1645920"/>
            <a:ext cx="6144768" cy="5760720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645920"/>
            <a:ext cx="6144768" cy="5760720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1" name="Picture 20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2878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1645920"/>
            <a:ext cx="6144768" cy="965606"/>
          </a:xfrm>
        </p:spPr>
        <p:txBody>
          <a:bodyPr anchor="b"/>
          <a:lstStyle>
            <a:lvl1pPr marL="0" indent="0">
              <a:buNone/>
              <a:defRPr sz="3400" b="0">
                <a:solidFill>
                  <a:schemeClr val="accent2"/>
                </a:solidFill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3389" y="2609850"/>
            <a:ext cx="6144768" cy="4784141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645920"/>
            <a:ext cx="6144768" cy="965606"/>
          </a:xfrm>
        </p:spPr>
        <p:txBody>
          <a:bodyPr anchor="b"/>
          <a:lstStyle>
            <a:lvl1pPr marL="0" indent="0">
              <a:buNone/>
              <a:defRPr sz="3400" b="0">
                <a:solidFill>
                  <a:schemeClr val="accent2"/>
                </a:solidFill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144768" cy="4784141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3" name="Picture 22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7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1989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9" name="Picture 18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2" name="Group 21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3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0796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8" name="Picture 17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1" name="Group 20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7783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0"/>
            <a:ext cx="4491533" cy="1645920"/>
          </a:xfrm>
        </p:spPr>
        <p:txBody>
          <a:bodyPr anchor="b"/>
          <a:lstStyle>
            <a:lvl1pPr algn="l">
              <a:defRPr sz="3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548640"/>
            <a:ext cx="7856525" cy="6858000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3389" y="1645920"/>
            <a:ext cx="4491533" cy="5760720"/>
          </a:xfrm>
        </p:spPr>
        <p:txBody>
          <a:bodyPr/>
          <a:lstStyle>
            <a:lvl1pPr marL="0" indent="0">
              <a:buNone/>
              <a:defRPr sz="26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1" name="Picture 20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5292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0"/>
            <a:ext cx="12523622" cy="1645920"/>
          </a:xfrm>
        </p:spPr>
        <p:txBody>
          <a:bodyPr anchor="b"/>
          <a:lstStyle>
            <a:lvl1pPr algn="l">
              <a:defRPr sz="4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53389" y="1733702"/>
            <a:ext cx="12523622" cy="5124298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3389" y="6945782"/>
            <a:ext cx="12523622" cy="460858"/>
          </a:xfrm>
        </p:spPr>
        <p:txBody>
          <a:bodyPr tIns="65311" anchor="ctr" anchorCtr="0"/>
          <a:lstStyle>
            <a:lvl1pPr marL="0" indent="0">
              <a:spcBef>
                <a:spcPts val="0"/>
              </a:spcBef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1" name="Picture 20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4135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80410"/>
            <a:ext cx="14630400" cy="164592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04280" y="821056"/>
            <a:ext cx="2021840" cy="1651634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9734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0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3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111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1054101" y="821056"/>
            <a:ext cx="2021840" cy="1651634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45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3389" y="3291840"/>
            <a:ext cx="12523622" cy="1645920"/>
          </a:xfrm>
        </p:spPr>
        <p:txBody>
          <a:bodyPr lIns="0" rIns="0" anchor="b" anchorCtr="0">
            <a:noAutofit/>
          </a:bodyPr>
          <a:lstStyle>
            <a:lvl1pPr algn="l">
              <a:defRPr sz="5100">
                <a:solidFill>
                  <a:srgbClr val="00925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3389" y="4937760"/>
            <a:ext cx="12523622" cy="822960"/>
          </a:xfrm>
        </p:spPr>
        <p:txBody>
          <a:bodyPr lIns="0" tIns="326555" rIns="0">
            <a:noAutofit/>
          </a:bodyPr>
          <a:lstStyle>
            <a:lvl1pPr marL="0" indent="0" algn="l">
              <a:spcBef>
                <a:spcPts val="0"/>
              </a:spcBef>
              <a:buNone/>
              <a:defRPr sz="3100" b="0" i="0">
                <a:solidFill>
                  <a:srgbClr val="A4989A"/>
                </a:solidFill>
                <a:latin typeface="Helvetica Neue"/>
                <a:cs typeface="Helvetica Neue"/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A7CDB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0" i="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buClr>
                <a:srgbClr val="A7CDB8"/>
              </a:buClr>
              <a:defRPr>
                <a:latin typeface="Arial"/>
                <a:cs typeface="Arial"/>
              </a:defRPr>
            </a:lvl2pPr>
            <a:lvl3pPr>
              <a:buClr>
                <a:srgbClr val="A4989A"/>
              </a:buClr>
              <a:defRPr>
                <a:latin typeface="Arial"/>
                <a:cs typeface="Arial"/>
              </a:defRPr>
            </a:lvl3pPr>
            <a:lvl4pPr>
              <a:buClr>
                <a:srgbClr val="A4989A"/>
              </a:buClr>
              <a:defRPr>
                <a:latin typeface="Arial"/>
                <a:cs typeface="Arial"/>
              </a:defRPr>
            </a:lvl4pPr>
            <a:lvl5pPr>
              <a:buClr>
                <a:srgbClr val="A4989A"/>
              </a:buCl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1203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6777" y="2008022"/>
            <a:ext cx="10446106" cy="493776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93040" y="7559040"/>
            <a:ext cx="673101" cy="550546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2275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3291840"/>
            <a:ext cx="12523622" cy="1645920"/>
          </a:xfrm>
        </p:spPr>
        <p:txBody>
          <a:bodyPr anchor="b" anchorCtr="0"/>
          <a:lstStyle>
            <a:lvl1pPr algn="l">
              <a:defRPr sz="51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4937760"/>
            <a:ext cx="12523622" cy="822960"/>
          </a:xfrm>
        </p:spPr>
        <p:txBody>
          <a:bodyPr anchor="t" anchorCtr="0"/>
          <a:lstStyle>
            <a:lvl1pPr marL="0" indent="0">
              <a:buNone/>
              <a:defRPr sz="3100">
                <a:solidFill>
                  <a:schemeClr val="tx1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0" name="Picture 19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9907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389" y="1645920"/>
            <a:ext cx="6144768" cy="5760720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645920"/>
            <a:ext cx="6144768" cy="5760720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1" name="Picture 20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9847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1645920"/>
            <a:ext cx="6144768" cy="965606"/>
          </a:xfrm>
        </p:spPr>
        <p:txBody>
          <a:bodyPr anchor="b"/>
          <a:lstStyle>
            <a:lvl1pPr marL="0" indent="0">
              <a:buNone/>
              <a:defRPr sz="3400" b="0">
                <a:solidFill>
                  <a:schemeClr val="accent2"/>
                </a:solidFill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3389" y="2609850"/>
            <a:ext cx="6144768" cy="4784141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645920"/>
            <a:ext cx="6144768" cy="965606"/>
          </a:xfrm>
        </p:spPr>
        <p:txBody>
          <a:bodyPr anchor="b"/>
          <a:lstStyle>
            <a:lvl1pPr marL="0" indent="0">
              <a:buNone/>
              <a:defRPr sz="3400" b="0">
                <a:solidFill>
                  <a:schemeClr val="accent2"/>
                </a:solidFill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144768" cy="4784141"/>
          </a:xfrm>
        </p:spPr>
        <p:txBody>
          <a:bodyPr/>
          <a:lstStyle>
            <a:lvl1pPr>
              <a:defRPr sz="3400"/>
            </a:lvl1pPr>
            <a:lvl2pPr>
              <a:defRPr sz="3400"/>
            </a:lvl2pPr>
            <a:lvl3pPr>
              <a:defRPr sz="3400"/>
            </a:lvl3pPr>
            <a:lvl4pPr>
              <a:defRPr sz="3400"/>
            </a:lvl4pPr>
            <a:lvl5pPr>
              <a:defRPr sz="34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3" name="Picture 22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7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873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9" name="Picture 18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2" name="Group 21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3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038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8" name="Picture 17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1" name="Group 20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726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0"/>
            <a:ext cx="4491533" cy="1645920"/>
          </a:xfrm>
        </p:spPr>
        <p:txBody>
          <a:bodyPr anchor="b"/>
          <a:lstStyle>
            <a:lvl1pPr algn="l">
              <a:defRPr sz="3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548640"/>
            <a:ext cx="7856525" cy="6858000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3389" y="1645920"/>
            <a:ext cx="4491533" cy="5760720"/>
          </a:xfrm>
        </p:spPr>
        <p:txBody>
          <a:bodyPr/>
          <a:lstStyle>
            <a:lvl1pPr marL="0" indent="0">
              <a:buNone/>
              <a:defRPr sz="26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1" name="Picture 20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0765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89" y="0"/>
            <a:ext cx="12523622" cy="1645920"/>
          </a:xfrm>
        </p:spPr>
        <p:txBody>
          <a:bodyPr anchor="b"/>
          <a:lstStyle>
            <a:lvl1pPr algn="l">
              <a:defRPr sz="4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53389" y="1733702"/>
            <a:ext cx="12523622" cy="5124298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3389" y="6945782"/>
            <a:ext cx="12523622" cy="460858"/>
          </a:xfrm>
        </p:spPr>
        <p:txBody>
          <a:bodyPr tIns="65311" anchor="ctr" anchorCtr="0"/>
          <a:lstStyle>
            <a:lvl1pPr marL="0" indent="0">
              <a:spcBef>
                <a:spcPts val="0"/>
              </a:spcBef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1" name="Picture 20" descr="KER Word Mar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7772400"/>
            <a:ext cx="1239520" cy="265342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181827" y="182880"/>
            <a:ext cx="671614" cy="5486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2517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80410"/>
            <a:ext cx="14630400" cy="164592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04280" y="821056"/>
            <a:ext cx="2021840" cy="1651634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2533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75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6173-C76E-4A9B-974F-2648945F33A6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2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3389" y="0"/>
            <a:ext cx="12523622" cy="1645920"/>
          </a:xfrm>
          <a:prstGeom prst="rect">
            <a:avLst/>
          </a:prstGeom>
        </p:spPr>
        <p:txBody>
          <a:bodyPr vert="horz" lIns="0" tIns="65311" rIns="0" bIns="65311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1645920"/>
            <a:ext cx="12523622" cy="5760720"/>
          </a:xfrm>
          <a:prstGeom prst="rect">
            <a:avLst/>
          </a:prstGeom>
        </p:spPr>
        <p:txBody>
          <a:bodyPr vert="horz" lIns="0" tIns="326555" rIns="0" bIns="65311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577011" y="7834579"/>
            <a:ext cx="1053389" cy="131674"/>
          </a:xfrm>
          <a:prstGeom prst="rect">
            <a:avLst/>
          </a:prstGeom>
        </p:spPr>
        <p:txBody>
          <a:bodyPr vert="horz" lIns="130622" tIns="0" rIns="130622" bIns="0" rtlCol="0" anchor="ctr"/>
          <a:lstStyle>
            <a:lvl1pPr algn="r">
              <a:defRPr sz="1000" b="0" i="0">
                <a:solidFill>
                  <a:srgbClr val="A4989A"/>
                </a:solidFill>
                <a:latin typeface="Helvetica Neue Light"/>
                <a:cs typeface="Helvetica Neue Light"/>
              </a:defRPr>
            </a:lvl1pPr>
          </a:lstStyle>
          <a:p>
            <a:fld id="{782E6173-C76E-4A9B-974F-2648945F33A6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797" y="7406640"/>
            <a:ext cx="10416845" cy="548640"/>
          </a:xfrm>
          <a:prstGeom prst="rect">
            <a:avLst/>
          </a:prstGeom>
        </p:spPr>
        <p:txBody>
          <a:bodyPr vert="horz" lIns="0" tIns="65311" rIns="0" bIns="0" rtlCol="0" anchor="t" anchorCtr="0"/>
          <a:lstStyle>
            <a:lvl1pPr algn="r">
              <a:lnSpc>
                <a:spcPct val="90000"/>
              </a:lnSpc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77011" y="8317382"/>
            <a:ext cx="1053389" cy="131674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6640" y="7989535"/>
            <a:ext cx="3413760" cy="240066"/>
          </a:xfrm>
          <a:prstGeom prst="rect">
            <a:avLst/>
          </a:prstGeom>
        </p:spPr>
        <p:txBody>
          <a:bodyPr vert="horz" lIns="130622" tIns="65311" rIns="130622" bIns="65311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000" dirty="0" smtClean="0">
                <a:solidFill>
                  <a:srgbClr val="A4989A"/>
                </a:solidFill>
                <a:latin typeface="Helvetica Neue Light"/>
                <a:cs typeface="Helvetica Neue Light"/>
              </a:rPr>
              <a:t>©2014 MFMER  |  slide-</a:t>
            </a:r>
            <a:fld id="{D445C29B-035B-48ED-941F-A66A11A8A322}" type="slidenum">
              <a:rPr lang="en-US" sz="1000" smtClean="0">
                <a:solidFill>
                  <a:srgbClr val="A4989A"/>
                </a:solidFill>
                <a:latin typeface="Helvetica Neue Light"/>
                <a:cs typeface="Helvetica Neue Light"/>
              </a:rPr>
              <a:pPr/>
              <a:t>‹#›</a:t>
            </a:fld>
            <a:endParaRPr lang="en-US" sz="1000" dirty="0" smtClean="0">
              <a:solidFill>
                <a:srgbClr val="A4989A"/>
              </a:solidFill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2272693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defTabSz="1306220" rtl="0" eaLnBrk="1" latinLnBrk="0" hangingPunct="1">
        <a:lnSpc>
          <a:spcPct val="90000"/>
        </a:lnSpc>
        <a:spcBef>
          <a:spcPct val="0"/>
        </a:spcBef>
        <a:buNone/>
        <a:defRPr sz="4600" kern="1200">
          <a:solidFill>
            <a:srgbClr val="00925D"/>
          </a:solidFill>
          <a:latin typeface="Arial"/>
          <a:ea typeface="+mj-ea"/>
          <a:cs typeface="Arial"/>
        </a:defRPr>
      </a:lvl1pPr>
    </p:titleStyle>
    <p:bodyStyle>
      <a:lvl1pPr marL="326555" indent="-326555" algn="l" defTabSz="1306220" rtl="0" eaLnBrk="1" latinLnBrk="0" hangingPunct="1">
        <a:lnSpc>
          <a:spcPct val="90000"/>
        </a:lnSpc>
        <a:spcBef>
          <a:spcPts val="2143"/>
        </a:spcBef>
        <a:buClr>
          <a:srgbClr val="DAA15E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1pPr>
      <a:lvl2pPr marL="988736" indent="-335626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2pPr>
      <a:lvl3pPr marL="1632776" indent="-326555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3pPr>
      <a:lvl4pPr marL="2285886" indent="-326555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4pPr>
      <a:lvl5pPr marL="2938996" indent="-326555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3389" y="0"/>
            <a:ext cx="12523622" cy="1645920"/>
          </a:xfrm>
          <a:prstGeom prst="rect">
            <a:avLst/>
          </a:prstGeom>
        </p:spPr>
        <p:txBody>
          <a:bodyPr vert="horz" lIns="0" tIns="65311" rIns="0" bIns="65311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389" y="1645920"/>
            <a:ext cx="12523622" cy="5760720"/>
          </a:xfrm>
          <a:prstGeom prst="rect">
            <a:avLst/>
          </a:prstGeom>
        </p:spPr>
        <p:txBody>
          <a:bodyPr vert="horz" lIns="0" tIns="326555" rIns="0" bIns="65311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577011" y="7834579"/>
            <a:ext cx="1053389" cy="131674"/>
          </a:xfrm>
          <a:prstGeom prst="rect">
            <a:avLst/>
          </a:prstGeom>
        </p:spPr>
        <p:txBody>
          <a:bodyPr vert="horz" lIns="130622" tIns="0" rIns="130622" bIns="0" rtlCol="0" anchor="ctr"/>
          <a:lstStyle>
            <a:lvl1pPr algn="r">
              <a:defRPr sz="1000" b="0" i="0">
                <a:solidFill>
                  <a:srgbClr val="A4989A"/>
                </a:solidFill>
                <a:latin typeface="Helvetica Neue Light"/>
                <a:cs typeface="Helvetica Neue Light"/>
              </a:defRPr>
            </a:lvl1pPr>
          </a:lstStyle>
          <a:p>
            <a:fld id="{782E6173-C76E-4A9B-974F-2648945F33A6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797" y="7406640"/>
            <a:ext cx="10416845" cy="548640"/>
          </a:xfrm>
          <a:prstGeom prst="rect">
            <a:avLst/>
          </a:prstGeom>
        </p:spPr>
        <p:txBody>
          <a:bodyPr vert="horz" lIns="0" tIns="65311" rIns="0" bIns="0" rtlCol="0" anchor="t" anchorCtr="0"/>
          <a:lstStyle>
            <a:lvl1pPr algn="r">
              <a:lnSpc>
                <a:spcPct val="90000"/>
              </a:lnSpc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577011" y="8317382"/>
            <a:ext cx="1053389" cy="131674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0A2933E7-78F5-43F7-931E-F79EC810BB82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6640" y="7989535"/>
            <a:ext cx="3413760" cy="240066"/>
          </a:xfrm>
          <a:prstGeom prst="rect">
            <a:avLst/>
          </a:prstGeom>
        </p:spPr>
        <p:txBody>
          <a:bodyPr vert="horz" lIns="130622" tIns="65311" rIns="130622" bIns="65311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000" dirty="0" smtClean="0">
                <a:solidFill>
                  <a:srgbClr val="A4989A"/>
                </a:solidFill>
                <a:latin typeface="Helvetica Neue Light"/>
                <a:cs typeface="Helvetica Neue Light"/>
              </a:rPr>
              <a:t>©2014 MFMER  |  slide-</a:t>
            </a:r>
            <a:fld id="{D445C29B-035B-48ED-941F-A66A11A8A322}" type="slidenum">
              <a:rPr lang="en-US" sz="1000" smtClean="0">
                <a:solidFill>
                  <a:srgbClr val="A4989A"/>
                </a:solidFill>
                <a:latin typeface="Helvetica Neue Light"/>
                <a:cs typeface="Helvetica Neue Light"/>
              </a:rPr>
              <a:pPr/>
              <a:t>‹#›</a:t>
            </a:fld>
            <a:endParaRPr lang="en-US" sz="1000" dirty="0" smtClean="0">
              <a:solidFill>
                <a:srgbClr val="A4989A"/>
              </a:solidFill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039428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iming>
    <p:tnLst>
      <p:par>
        <p:cTn id="1" dur="indefinite" restart="never" nodeType="tmRoot"/>
      </p:par>
    </p:tnLst>
  </p:timing>
  <p:txStyles>
    <p:titleStyle>
      <a:lvl1pPr algn="l" defTabSz="1306220" rtl="0" eaLnBrk="1" latinLnBrk="0" hangingPunct="1">
        <a:lnSpc>
          <a:spcPct val="90000"/>
        </a:lnSpc>
        <a:spcBef>
          <a:spcPct val="0"/>
        </a:spcBef>
        <a:buNone/>
        <a:defRPr sz="4600" kern="1200">
          <a:solidFill>
            <a:srgbClr val="00925D"/>
          </a:solidFill>
          <a:latin typeface="Arial"/>
          <a:ea typeface="+mj-ea"/>
          <a:cs typeface="Arial"/>
        </a:defRPr>
      </a:lvl1pPr>
    </p:titleStyle>
    <p:bodyStyle>
      <a:lvl1pPr marL="326555" indent="-326555" algn="l" defTabSz="1306220" rtl="0" eaLnBrk="1" latinLnBrk="0" hangingPunct="1">
        <a:lnSpc>
          <a:spcPct val="90000"/>
        </a:lnSpc>
        <a:spcBef>
          <a:spcPts val="2143"/>
        </a:spcBef>
        <a:buClr>
          <a:srgbClr val="DAA15E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1pPr>
      <a:lvl2pPr marL="988736" indent="-335626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2pPr>
      <a:lvl3pPr marL="1632776" indent="-326555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3pPr>
      <a:lvl4pPr marL="2285886" indent="-326555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4pPr>
      <a:lvl5pPr marL="2938996" indent="-326555" algn="l" defTabSz="1306220" rtl="0" eaLnBrk="1" latinLnBrk="0" hangingPunct="1">
        <a:lnSpc>
          <a:spcPct val="90000"/>
        </a:lnSpc>
        <a:spcBef>
          <a:spcPts val="857"/>
        </a:spcBef>
        <a:buClr>
          <a:srgbClr val="A7CDB8"/>
        </a:buClr>
        <a:buFont typeface="Arial" pitchFamily="34" charset="0"/>
        <a:buChar char="•"/>
        <a:defRPr sz="4000" b="0" i="0" kern="1200">
          <a:solidFill>
            <a:srgbClr val="A4989A"/>
          </a:solidFill>
          <a:latin typeface="Arial"/>
          <a:ea typeface="+mn-ea"/>
          <a:cs typeface="Arial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229360" y="-3600449"/>
            <a:ext cx="13401040" cy="7265670"/>
          </a:xfrm>
        </p:spPr>
        <p:txBody>
          <a:bodyPr/>
          <a:lstStyle/>
          <a:p>
            <a:pPr algn="l" eaLnBrk="1" hangingPunct="1"/>
            <a:r>
              <a:rPr lang="en-US" b="1" dirty="0" smtClean="0">
                <a:solidFill>
                  <a:schemeClr val="bg1"/>
                </a:solidFill>
                <a:ea typeface="Calibri"/>
              </a:rPr>
              <a:t>Minimally Disruptive Research</a:t>
            </a:r>
            <a:r>
              <a:rPr lang="en-US" b="1" dirty="0">
                <a:solidFill>
                  <a:schemeClr val="bg1"/>
                </a:solidFill>
                <a:ea typeface="Calibri"/>
              </a:rPr>
              <a:t>:</a:t>
            </a:r>
            <a:r>
              <a:rPr lang="en-US" b="1" dirty="0">
                <a:solidFill>
                  <a:srgbClr val="FF6600"/>
                </a:solidFill>
                <a:ea typeface="Calibri"/>
              </a:rPr>
              <a:t/>
            </a:r>
            <a:br>
              <a:rPr lang="en-US" b="1" dirty="0">
                <a:solidFill>
                  <a:srgbClr val="FF6600"/>
                </a:solidFill>
                <a:ea typeface="Calibri"/>
              </a:rPr>
            </a:br>
            <a:r>
              <a:rPr lang="en-US" sz="4000" b="1" dirty="0" smtClean="0">
                <a:solidFill>
                  <a:srgbClr val="18824C"/>
                </a:solidFill>
                <a:ea typeface="Calibri"/>
              </a:rPr>
              <a:t>a respectful approach to conducting clinical studies</a:t>
            </a:r>
            <a:endParaRPr lang="en-US" altLang="en-US" sz="2000" dirty="0">
              <a:solidFill>
                <a:srgbClr val="18824C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97507" y="365760"/>
            <a:ext cx="1231294" cy="1005840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34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162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3581400"/>
            <a:ext cx="2604211" cy="990600"/>
          </a:xfrm>
        </p:spPr>
        <p:txBody>
          <a:bodyPr/>
          <a:lstStyle/>
          <a:p>
            <a:r>
              <a:rPr lang="en-US" sz="6600" dirty="0" smtClean="0">
                <a:solidFill>
                  <a:srgbClr val="FF6600"/>
                </a:solidFill>
              </a:rPr>
              <a:t>Jill</a:t>
            </a:r>
            <a:endParaRPr lang="en-US" sz="66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0" y="3124200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36 year old female</a:t>
            </a:r>
          </a:p>
          <a:p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67600" y="37338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Chronic disease</a:t>
            </a:r>
          </a:p>
          <a:p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3400" y="4231956"/>
            <a:ext cx="501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Clinical appointment</a:t>
            </a:r>
            <a:endParaRPr lang="en-US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48550" y="490162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Phone call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2150" y="536924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Present Early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487679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Consent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4648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Confused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10750" y="476535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Concerned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2800" y="4117657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Coerced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3150" y="3546157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Randomization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305371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Appointment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6400" y="514064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Distracted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256126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A1c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14800" y="181640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job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0" y="2373626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medication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95750" y="132396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caretaker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2308852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50000"/>
                  </a:schemeClr>
                </a:solidFill>
              </a:rPr>
              <a:t>Survey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188118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Stressed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0" y="1376348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Frustrated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48700" y="88390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Withdraws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0250" y="3218882"/>
            <a:ext cx="106299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Research is work.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74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Title 1"/>
          <p:cNvSpPr>
            <a:spLocks noGrp="1"/>
          </p:cNvSpPr>
          <p:nvPr>
            <p:ph type="title"/>
          </p:nvPr>
        </p:nvSpPr>
        <p:spPr bwMode="auto">
          <a:xfrm>
            <a:off x="817961" y="814387"/>
            <a:ext cx="13165931" cy="137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6000" b="1" dirty="0">
                <a:solidFill>
                  <a:schemeClr val="bg1"/>
                </a:solidFill>
                <a:latin typeface="Arial" charset="0"/>
              </a:rPr>
              <a:t>Minimally Disruptive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85800" y="1993107"/>
            <a:ext cx="13487401" cy="33432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57156" indent="0" algn="ctr">
              <a:buNone/>
            </a:pPr>
            <a:r>
              <a:rPr lang="en-US" altLang="en-US" sz="490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altLang="en-US" sz="4900" dirty="0">
              <a:solidFill>
                <a:schemeClr val="bg1"/>
              </a:solidFill>
              <a:latin typeface="Arial" charset="0"/>
            </a:endParaRPr>
          </a:p>
          <a:p>
            <a:pPr marL="357156" indent="0" algn="ctr">
              <a:buNone/>
            </a:pPr>
            <a:r>
              <a:rPr lang="en-US" altLang="en-US" sz="4900" dirty="0">
                <a:solidFill>
                  <a:schemeClr val="bg1"/>
                </a:solidFill>
                <a:latin typeface="Arial" charset="0"/>
              </a:rPr>
              <a:t>Research must impose the smallest possible footprint on clinical care activities</a:t>
            </a:r>
            <a:r>
              <a:rPr lang="en-US" altLang="en-US" sz="4900" dirty="0" smtClean="0">
                <a:solidFill>
                  <a:schemeClr val="bg1"/>
                </a:solidFill>
                <a:latin typeface="Arial" charset="0"/>
              </a:rPr>
              <a:t>.</a:t>
            </a:r>
          </a:p>
          <a:p>
            <a:pPr marL="357156" indent="0" algn="ctr">
              <a:buNone/>
            </a:pPr>
            <a:endParaRPr lang="en-US" altLang="en-US" sz="4900" dirty="0">
              <a:solidFill>
                <a:schemeClr val="bg1"/>
              </a:solidFill>
              <a:latin typeface="Arial" charset="0"/>
            </a:endParaRPr>
          </a:p>
          <a:p>
            <a:pPr marL="357156" indent="0" algn="ctr">
              <a:buNone/>
            </a:pPr>
            <a:r>
              <a:rPr lang="en-US" altLang="en-US" sz="4900" dirty="0">
                <a:solidFill>
                  <a:schemeClr val="bg1"/>
                </a:solidFill>
                <a:latin typeface="Arial" charset="0"/>
              </a:rPr>
              <a:t>CAREFUL and KIND RESEARCH</a:t>
            </a:r>
          </a:p>
          <a:p>
            <a:pPr marL="357156" indent="0">
              <a:buNone/>
            </a:pPr>
            <a:endParaRPr lang="en-US" altLang="en-US" sz="31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Research Burden for Patients</a:t>
            </a:r>
            <a:endParaRPr lang="en-US" altLang="en-US" sz="6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Multiple Clinical Visits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Excessive Survey Lengths</a:t>
            </a: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5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MDR Considerations - Patient</a:t>
            </a:r>
            <a:endParaRPr lang="en-US" altLang="en-US" sz="6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Apply a single pre-scheduled visit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Utilize wait time effectively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Collect usable data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Conduct </a:t>
            </a:r>
            <a:r>
              <a:rPr lang="en-US" alt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videographic</a:t>
            </a:r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analysis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Engage as stakeholders</a:t>
            </a: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80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rallelogram 22"/>
          <p:cNvSpPr/>
          <p:nvPr/>
        </p:nvSpPr>
        <p:spPr>
          <a:xfrm rot="5235234">
            <a:off x="11607198" y="681543"/>
            <a:ext cx="2301611" cy="3486124"/>
          </a:xfrm>
          <a:prstGeom prst="parallelogram">
            <a:avLst>
              <a:gd name="adj" fmla="val 14393"/>
            </a:avLst>
          </a:prstGeom>
          <a:solidFill>
            <a:schemeClr val="bg1"/>
          </a:solidFill>
          <a:ln w="1428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533400"/>
            <a:ext cx="12523622" cy="1645920"/>
          </a:xfrm>
        </p:spPr>
        <p:txBody>
          <a:bodyPr/>
          <a:lstStyle/>
          <a:p>
            <a:r>
              <a:rPr lang="en-US" sz="6600" dirty="0" smtClean="0">
                <a:solidFill>
                  <a:schemeClr val="bg1"/>
                </a:solidFill>
              </a:rPr>
              <a:t>Patient Participation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76200" y="1443816"/>
            <a:ext cx="3779520" cy="1941005"/>
          </a:xfrm>
          <a:prstGeom prst="parallelogram">
            <a:avLst>
              <a:gd name="adj" fmla="val 30889"/>
            </a:avLst>
          </a:prstGeom>
          <a:solidFill>
            <a:schemeClr val="bg1"/>
          </a:solidFill>
          <a:ln w="1428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752600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Pre-contacts</a:t>
            </a:r>
            <a:endParaRPr lang="en-US" sz="4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657600" y="2414319"/>
            <a:ext cx="1219200" cy="0"/>
          </a:xfrm>
          <a:prstGeom prst="straightConnector1">
            <a:avLst/>
          </a:prstGeom>
          <a:ln w="16192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rallelogram 11"/>
          <p:cNvSpPr/>
          <p:nvPr/>
        </p:nvSpPr>
        <p:spPr>
          <a:xfrm>
            <a:off x="4968240" y="1443817"/>
            <a:ext cx="4861560" cy="1941004"/>
          </a:xfrm>
          <a:prstGeom prst="parallelogram">
            <a:avLst>
              <a:gd name="adj" fmla="val 1445"/>
            </a:avLst>
          </a:prstGeom>
          <a:solidFill>
            <a:schemeClr val="bg1"/>
          </a:solidFill>
          <a:ln w="1428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77790" y="1714542"/>
            <a:ext cx="4423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Clinical Appointment</a:t>
            </a:r>
            <a:endParaRPr lang="en-US" sz="40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906000" y="2514600"/>
            <a:ext cx="1219200" cy="0"/>
          </a:xfrm>
          <a:prstGeom prst="straightConnector1">
            <a:avLst/>
          </a:prstGeom>
          <a:ln w="16192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538803" y="1783689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Post</a:t>
            </a:r>
          </a:p>
          <a:p>
            <a:pPr algn="ctr"/>
            <a:r>
              <a:rPr lang="en-US" sz="4000" dirty="0" smtClean="0"/>
              <a:t>Follow-up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409964"/>
            <a:ext cx="3048000" cy="2070890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12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15800" y="1447800"/>
            <a:ext cx="3048000" cy="2070890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12600" dirty="0">
                <a:solidFill>
                  <a:srgbClr val="FF0000"/>
                </a:solidFill>
              </a:rPr>
              <a:t>X</a:t>
            </a:r>
          </a:p>
        </p:txBody>
      </p:sp>
      <p:pic>
        <p:nvPicPr>
          <p:cNvPr id="19" name="Picture 18" descr="\\ressrv07\ker-unit\MONTORI\SHARED\Shared_Decision_Making\Shared Decision Making Resource Center\Images\SDM Photo Session\3080395_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84821"/>
            <a:ext cx="2286000" cy="257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\\ressrv07\ker-unit\MONTORI\SHARED\Shared_Decision_Making\Shared Decision Making Resource Center\Images\SDM Photo Session\Osteo Choi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90" y="3384821"/>
            <a:ext cx="3737610" cy="259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754" y="5100790"/>
            <a:ext cx="3428592" cy="171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m034552\AppData\Local\Microsoft\Windows\Temporary Internet Files\Content.IE5\J7SQATWD\AZ-Screen-Recorder-Android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136" y="3602164"/>
            <a:ext cx="1941386" cy="194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39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MDR Value Added - Patient</a:t>
            </a:r>
            <a:endParaRPr lang="en-US" altLang="en-US" sz="6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Subjects become participants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Amplified empathy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Effective use of scheduled time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Increase capacity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Escalate excitement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Reduce lost to follow-up data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Stronger completion rates</a:t>
            </a: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5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Research Burden for Clinicians</a:t>
            </a:r>
            <a:endParaRPr lang="en-US" altLang="en-US" sz="6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Identify Patients 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Review Inclusion and Exclusion Criteria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Consent Patients</a:t>
            </a: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25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MDR Considerations - Clinician</a:t>
            </a:r>
            <a:endParaRPr lang="en-US" altLang="en-US" sz="6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Utilize roles effectively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Clinicians as research participants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Develop a clinician champion</a:t>
            </a:r>
          </a:p>
          <a:p>
            <a:r>
              <a:rPr lang="en-US" alt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Engage as stakeholders</a:t>
            </a: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>
                <a:solidFill>
                  <a:schemeClr val="bg1"/>
                </a:solidFill>
              </a:rPr>
              <a:t>Clinician Participation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304800" y="3044016"/>
            <a:ext cx="3779520" cy="1941005"/>
          </a:xfrm>
          <a:prstGeom prst="parallelogram">
            <a:avLst>
              <a:gd name="adj" fmla="val 30889"/>
            </a:avLst>
          </a:prstGeom>
          <a:solidFill>
            <a:schemeClr val="bg1"/>
          </a:solidFill>
          <a:ln w="1428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3352800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Patient Identified </a:t>
            </a:r>
            <a:endParaRPr lang="en-US" sz="4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962400" y="4014519"/>
            <a:ext cx="1219200" cy="0"/>
          </a:xfrm>
          <a:prstGeom prst="straightConnector1">
            <a:avLst/>
          </a:prstGeom>
          <a:ln w="16192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rallelogram 11"/>
          <p:cNvSpPr/>
          <p:nvPr/>
        </p:nvSpPr>
        <p:spPr>
          <a:xfrm>
            <a:off x="5196840" y="3044017"/>
            <a:ext cx="4861560" cy="1941004"/>
          </a:xfrm>
          <a:prstGeom prst="parallelogram">
            <a:avLst>
              <a:gd name="adj" fmla="val 1445"/>
            </a:avLst>
          </a:prstGeom>
          <a:solidFill>
            <a:schemeClr val="bg1"/>
          </a:solidFill>
          <a:ln w="1428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6390" y="3124200"/>
            <a:ext cx="4423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Review Inclusion / Exclusion Criteria</a:t>
            </a:r>
            <a:endParaRPr lang="en-US" sz="40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0287000" y="4166919"/>
            <a:ext cx="1219200" cy="0"/>
          </a:xfrm>
          <a:prstGeom prst="straightConnector1">
            <a:avLst/>
          </a:prstGeom>
          <a:ln w="16192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sosceles Triangle 9"/>
          <p:cNvSpPr/>
          <p:nvPr/>
        </p:nvSpPr>
        <p:spPr>
          <a:xfrm>
            <a:off x="11506200" y="2861748"/>
            <a:ext cx="3124200" cy="2123274"/>
          </a:xfrm>
          <a:prstGeom prst="triangle">
            <a:avLst/>
          </a:prstGeom>
          <a:solidFill>
            <a:schemeClr val="bg1"/>
          </a:solidFill>
          <a:ln w="1714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849100" y="3642532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Pt Consent 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3010164"/>
            <a:ext cx="3048000" cy="2070890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12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1800" y="2805910"/>
            <a:ext cx="3048000" cy="2070890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12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20600" y="3131474"/>
            <a:ext cx="3048000" cy="2070890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en-US" sz="12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Parallelogram 16"/>
          <p:cNvSpPr/>
          <p:nvPr/>
        </p:nvSpPr>
        <p:spPr>
          <a:xfrm>
            <a:off x="5196840" y="4724400"/>
            <a:ext cx="4861560" cy="1941004"/>
          </a:xfrm>
          <a:prstGeom prst="parallelogram">
            <a:avLst>
              <a:gd name="adj" fmla="val 1445"/>
            </a:avLst>
          </a:prstGeom>
          <a:solidFill>
            <a:schemeClr val="bg1"/>
          </a:solidFill>
          <a:ln w="1428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1600" y="5033182"/>
            <a:ext cx="487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Clinician Champion / </a:t>
            </a:r>
          </a:p>
          <a:p>
            <a:pPr algn="ctr"/>
            <a:r>
              <a:rPr lang="en-US" sz="4000" dirty="0" smtClean="0"/>
              <a:t>Confirm Eligibility</a:t>
            </a:r>
          </a:p>
        </p:txBody>
      </p:sp>
    </p:spTree>
    <p:extLst>
      <p:ext uri="{BB962C8B-B14F-4D97-AF65-F5344CB8AC3E}">
        <p14:creationId xmlns:p14="http://schemas.microsoft.com/office/powerpoint/2010/main" val="312174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MDR Value Added - Clinician</a:t>
            </a:r>
            <a:endParaRPr lang="en-US" altLang="en-US" sz="66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Delegating work to appropriate person</a:t>
            </a:r>
          </a:p>
          <a:p>
            <a:pPr eaLnBrk="1"/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Increase </a:t>
            </a:r>
            <a:r>
              <a:rPr lang="en-US" alt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capacity</a:t>
            </a:r>
          </a:p>
          <a:p>
            <a:r>
              <a:rPr lang="en-US" alt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Escalate </a:t>
            </a:r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excitement</a:t>
            </a:r>
          </a:p>
          <a:p>
            <a:r>
              <a:rPr lang="en-US" alt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Improve delivery of clinical care</a:t>
            </a:r>
            <a:endParaRPr lang="en-US" alt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endParaRPr lang="en-US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66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3389" y="0"/>
            <a:ext cx="12523622" cy="1066800"/>
          </a:xfrm>
        </p:spPr>
        <p:txBody>
          <a:bodyPr/>
          <a:lstStyle/>
          <a:p>
            <a:pPr algn="ctr"/>
            <a:r>
              <a:rPr lang="en-US" sz="6600" dirty="0" smtClean="0">
                <a:solidFill>
                  <a:schemeClr val="bg1"/>
                </a:solidFill>
              </a:rPr>
              <a:t>Engage, Engage, Engage!!!</a:t>
            </a:r>
            <a:endParaRPr lang="en-US" sz="66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0" t="41547" r="11328" b="12331"/>
          <a:stretch>
            <a:fillRect/>
          </a:stretch>
        </p:blipFill>
        <p:spPr bwMode="auto">
          <a:xfrm>
            <a:off x="-341347" y="1143000"/>
            <a:ext cx="15015182" cy="43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IMG_995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44" y="3962400"/>
            <a:ext cx="80772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9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Title 1"/>
          <p:cNvSpPr>
            <a:spLocks noGrp="1"/>
          </p:cNvSpPr>
          <p:nvPr>
            <p:ph type="title"/>
          </p:nvPr>
        </p:nvSpPr>
        <p:spPr bwMode="auto">
          <a:xfrm>
            <a:off x="817961" y="814387"/>
            <a:ext cx="13165931" cy="137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6000" b="1" dirty="0">
                <a:solidFill>
                  <a:schemeClr val="bg1"/>
                </a:solidFill>
                <a:latin typeface="Arial" charset="0"/>
              </a:rPr>
              <a:t>Minimally Disruptive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85800" y="1993107"/>
            <a:ext cx="13487401" cy="33432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57156" indent="0" algn="ctr">
              <a:buNone/>
            </a:pPr>
            <a:r>
              <a:rPr lang="en-US" altLang="en-US" sz="490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altLang="en-US" sz="4900" dirty="0">
              <a:solidFill>
                <a:schemeClr val="bg1"/>
              </a:solidFill>
              <a:latin typeface="Arial" charset="0"/>
            </a:endParaRPr>
          </a:p>
          <a:p>
            <a:pPr marL="357156" indent="0" algn="ctr">
              <a:buNone/>
            </a:pPr>
            <a:r>
              <a:rPr lang="en-US" altLang="en-US" sz="4900" dirty="0">
                <a:solidFill>
                  <a:schemeClr val="bg1"/>
                </a:solidFill>
                <a:latin typeface="Arial" charset="0"/>
              </a:rPr>
              <a:t>Research must impose the smallest possible footprint on clinical care activities</a:t>
            </a:r>
            <a:r>
              <a:rPr lang="en-US" altLang="en-US" sz="4900" dirty="0" smtClean="0">
                <a:solidFill>
                  <a:schemeClr val="bg1"/>
                </a:solidFill>
                <a:latin typeface="Arial" charset="0"/>
              </a:rPr>
              <a:t>.</a:t>
            </a:r>
          </a:p>
          <a:p>
            <a:pPr marL="357156" indent="0" algn="ctr">
              <a:buNone/>
            </a:pPr>
            <a:endParaRPr lang="en-US" altLang="en-US" sz="4900" dirty="0">
              <a:solidFill>
                <a:schemeClr val="bg1"/>
              </a:solidFill>
              <a:latin typeface="Arial" charset="0"/>
            </a:endParaRPr>
          </a:p>
          <a:p>
            <a:pPr marL="357156" indent="0" algn="ctr">
              <a:buNone/>
            </a:pPr>
            <a:r>
              <a:rPr lang="en-US" altLang="en-US" sz="4900" dirty="0">
                <a:solidFill>
                  <a:schemeClr val="bg1"/>
                </a:solidFill>
                <a:latin typeface="Arial" charset="0"/>
              </a:rPr>
              <a:t>CAREFUL and KIND RESEARCH</a:t>
            </a:r>
          </a:p>
          <a:p>
            <a:pPr marL="357156" indent="0">
              <a:buNone/>
            </a:pPr>
            <a:endParaRPr lang="en-US" altLang="en-US" sz="31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68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3581400"/>
            <a:ext cx="2604211" cy="990600"/>
          </a:xfrm>
        </p:spPr>
        <p:txBody>
          <a:bodyPr/>
          <a:lstStyle/>
          <a:p>
            <a:r>
              <a:rPr lang="en-US" sz="6600" dirty="0" smtClean="0">
                <a:solidFill>
                  <a:schemeClr val="bg1"/>
                </a:solidFill>
              </a:rPr>
              <a:t>Jill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0" y="3124200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36 year old female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67600" y="37338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Chronic disease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3400" y="4231956"/>
            <a:ext cx="501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</a:rPr>
              <a:t>Clinical appointment</a:t>
            </a:r>
            <a:endParaRPr lang="en-US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48550" y="490162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Phone call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2150" y="536924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Present Early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487679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Consent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4648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Confused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10750" y="476535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Concerned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2800" y="4117657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Coerced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3150" y="3546157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Randomization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305371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Appointment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6400" y="514064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Distracted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256126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A1c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14800" y="181640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job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0" y="2373626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medication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95750" y="132396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caretaker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2308852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Survey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1881183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Parking Ticket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0" y="1376348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Frustrated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48700" y="88390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Withdraws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315700" y="569549"/>
            <a:ext cx="2762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Increased capacity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95600" y="5457671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Less overwhelmed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67275" y="181389"/>
            <a:ext cx="2762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Sense of empathy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81125" y="4176241"/>
            <a:ext cx="1924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excited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88880" y="5053898"/>
            <a:ext cx="1924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efficient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3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2000"/>
                            </p:stCondLst>
                            <p:childTnLst>
                              <p:par>
                                <p:cTn id="2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22" grpId="0"/>
      <p:bldP spid="23" grpId="0"/>
      <p:bldP spid="24" grpId="0"/>
      <p:bldP spid="29" grpId="0"/>
      <p:bldP spid="29" grpId="1"/>
      <p:bldP spid="30" grpId="0"/>
      <p:bldP spid="30" grpId="1"/>
      <p:bldP spid="32" grpId="0"/>
      <p:bldP spid="32" grpId="1"/>
      <p:bldP spid="33" grpId="0"/>
      <p:bldP spid="33" grpId="1"/>
      <p:bldP spid="34" grpId="0"/>
      <p:bldP spid="3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\\ressrv07\ker-unit\MONTORI\SHARED\Shared_Decision_Making\Shared Decision Making Resource Center\Images\SDM Photo Session\3080395_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000"/>
            <a:ext cx="10971986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2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yo Black Template">
  <a:themeElements>
    <a:clrScheme name="mc-blue">
      <a:dk1>
        <a:sysClr val="windowText" lastClr="000000"/>
      </a:dk1>
      <a:lt1>
        <a:sysClr val="window" lastClr="FFFFFF"/>
      </a:lt1>
      <a:dk2>
        <a:srgbClr val="0046AD"/>
      </a:dk2>
      <a:lt2>
        <a:srgbClr val="FFFF00"/>
      </a:lt2>
      <a:accent1>
        <a:srgbClr val="FFB600"/>
      </a:accent1>
      <a:accent2>
        <a:srgbClr val="F36925"/>
      </a:accent2>
      <a:accent3>
        <a:srgbClr val="3CBE18"/>
      </a:accent3>
      <a:accent4>
        <a:srgbClr val="A43EBD"/>
      </a:accent4>
      <a:accent5>
        <a:srgbClr val="C18253"/>
      </a:accent5>
      <a:accent6>
        <a:srgbClr val="56A7FD"/>
      </a:accent6>
      <a:hlink>
        <a:srgbClr val="CC99FF"/>
      </a:hlink>
      <a:folHlink>
        <a:srgbClr val="969696"/>
      </a:folHlink>
    </a:clrScheme>
    <a:fontScheme name="mc-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blu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ayo Black Template">
  <a:themeElements>
    <a:clrScheme name="mc-blue">
      <a:dk1>
        <a:sysClr val="windowText" lastClr="000000"/>
      </a:dk1>
      <a:lt1>
        <a:sysClr val="window" lastClr="FFFFFF"/>
      </a:lt1>
      <a:dk2>
        <a:srgbClr val="0046AD"/>
      </a:dk2>
      <a:lt2>
        <a:srgbClr val="FFFF00"/>
      </a:lt2>
      <a:accent1>
        <a:srgbClr val="FFB600"/>
      </a:accent1>
      <a:accent2>
        <a:srgbClr val="F36925"/>
      </a:accent2>
      <a:accent3>
        <a:srgbClr val="3CBE18"/>
      </a:accent3>
      <a:accent4>
        <a:srgbClr val="A43EBD"/>
      </a:accent4>
      <a:accent5>
        <a:srgbClr val="C18253"/>
      </a:accent5>
      <a:accent6>
        <a:srgbClr val="56A7FD"/>
      </a:accent6>
      <a:hlink>
        <a:srgbClr val="CC99FF"/>
      </a:hlink>
      <a:folHlink>
        <a:srgbClr val="969696"/>
      </a:folHlink>
    </a:clrScheme>
    <a:fontScheme name="mc-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blu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680</Words>
  <Application>Microsoft Office PowerPoint</Application>
  <PresentationFormat>Custom</PresentationFormat>
  <Paragraphs>163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Mayo Black Template</vt:lpstr>
      <vt:lpstr>1_Mayo Black Template</vt:lpstr>
      <vt:lpstr>Minimally Disruptive Research: a respectful approach to conducting clinical studies</vt:lpstr>
      <vt:lpstr>Jill</vt:lpstr>
      <vt:lpstr>PowerPoint Presentation</vt:lpstr>
      <vt:lpstr>Minimally Disruptive Research</vt:lpstr>
      <vt:lpstr>Research Burden for Patients</vt:lpstr>
      <vt:lpstr>MDR Considerations - Patient</vt:lpstr>
      <vt:lpstr>Patient Participation</vt:lpstr>
      <vt:lpstr>MDR Value Added - Patient</vt:lpstr>
      <vt:lpstr>Research Burden for Clinicians</vt:lpstr>
      <vt:lpstr>MDR Considerations - Clinician</vt:lpstr>
      <vt:lpstr>Clinician Participation</vt:lpstr>
      <vt:lpstr>MDR Value Added - Clinician</vt:lpstr>
      <vt:lpstr>Engage, Engage, Engage!!!</vt:lpstr>
      <vt:lpstr>Minimally Disruptive Research</vt:lpstr>
      <vt:lpstr>Jill</vt:lpstr>
      <vt:lpstr>PowerPoint Presentation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MDM Now: Moving toward a practice of Minimally Disruptive Medicine</dc:title>
  <dc:creator>Kasey R Boehmer</dc:creator>
  <cp:lastModifiedBy>Sara R Dick</cp:lastModifiedBy>
  <cp:revision>139</cp:revision>
  <cp:lastPrinted>2017-09-18T15:14:17Z</cp:lastPrinted>
  <dcterms:created xsi:type="dcterms:W3CDTF">2016-09-26T15:06:56Z</dcterms:created>
  <dcterms:modified xsi:type="dcterms:W3CDTF">2018-09-26T17:23:17Z</dcterms:modified>
</cp:coreProperties>
</file>