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24.jpg" ContentType="image/jp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9"/>
  </p:notesMasterIdLst>
  <p:sldIdLst>
    <p:sldId id="390" r:id="rId2"/>
    <p:sldId id="256" r:id="rId3"/>
    <p:sldId id="347" r:id="rId4"/>
    <p:sldId id="297" r:id="rId5"/>
    <p:sldId id="329" r:id="rId6"/>
    <p:sldId id="368" r:id="rId7"/>
    <p:sldId id="369" r:id="rId8"/>
    <p:sldId id="318" r:id="rId9"/>
    <p:sldId id="323" r:id="rId10"/>
    <p:sldId id="324" r:id="rId11"/>
    <p:sldId id="325" r:id="rId12"/>
    <p:sldId id="370" r:id="rId13"/>
    <p:sldId id="371" r:id="rId14"/>
    <p:sldId id="374" r:id="rId15"/>
    <p:sldId id="372" r:id="rId16"/>
    <p:sldId id="373" r:id="rId17"/>
    <p:sldId id="351" r:id="rId18"/>
    <p:sldId id="349" r:id="rId19"/>
    <p:sldId id="356" r:id="rId20"/>
    <p:sldId id="353" r:id="rId21"/>
    <p:sldId id="358" r:id="rId22"/>
    <p:sldId id="354" r:id="rId23"/>
    <p:sldId id="359" r:id="rId24"/>
    <p:sldId id="360" r:id="rId25"/>
    <p:sldId id="362" r:id="rId26"/>
    <p:sldId id="386" r:id="rId27"/>
    <p:sldId id="388" r:id="rId28"/>
    <p:sldId id="276" r:id="rId29"/>
    <p:sldId id="300" r:id="rId30"/>
    <p:sldId id="383" r:id="rId31"/>
    <p:sldId id="384" r:id="rId32"/>
    <p:sldId id="316" r:id="rId33"/>
    <p:sldId id="337" r:id="rId34"/>
    <p:sldId id="317" r:id="rId35"/>
    <p:sldId id="377" r:id="rId36"/>
    <p:sldId id="378" r:id="rId37"/>
    <p:sldId id="303" r:id="rId38"/>
    <p:sldId id="304" r:id="rId39"/>
    <p:sldId id="306" r:id="rId40"/>
    <p:sldId id="305" r:id="rId41"/>
    <p:sldId id="309" r:id="rId42"/>
    <p:sldId id="313" r:id="rId43"/>
    <p:sldId id="379" r:id="rId44"/>
    <p:sldId id="380" r:id="rId45"/>
    <p:sldId id="302" r:id="rId46"/>
    <p:sldId id="333" r:id="rId47"/>
    <p:sldId id="334" r:id="rId48"/>
    <p:sldId id="335" r:id="rId49"/>
    <p:sldId id="336" r:id="rId50"/>
    <p:sldId id="382" r:id="rId51"/>
    <p:sldId id="328" r:id="rId52"/>
    <p:sldId id="331" r:id="rId53"/>
    <p:sldId id="381" r:id="rId54"/>
    <p:sldId id="355" r:id="rId55"/>
    <p:sldId id="375" r:id="rId56"/>
    <p:sldId id="363" r:id="rId57"/>
    <p:sldId id="389" r:id="rId58"/>
    <p:sldId id="341" r:id="rId59"/>
    <p:sldId id="338" r:id="rId60"/>
    <p:sldId id="339" r:id="rId61"/>
    <p:sldId id="340" r:id="rId62"/>
    <p:sldId id="322" r:id="rId63"/>
    <p:sldId id="320" r:id="rId64"/>
    <p:sldId id="319" r:id="rId65"/>
    <p:sldId id="321" r:id="rId66"/>
    <p:sldId id="343" r:id="rId67"/>
    <p:sldId id="391"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32">
          <p15:clr>
            <a:srgbClr val="A4A3A4"/>
          </p15:clr>
        </p15:guide>
        <p15:guide id="2" orient="horz" pos="3888">
          <p15:clr>
            <a:srgbClr val="A4A3A4"/>
          </p15:clr>
        </p15:guide>
        <p15:guide id="3" orient="horz" pos="3456">
          <p15:clr>
            <a:srgbClr val="A4A3A4"/>
          </p15:clr>
        </p15:guide>
        <p15:guide id="4" orient="horz" pos="864">
          <p15:clr>
            <a:srgbClr val="A4A3A4"/>
          </p15:clr>
        </p15:guide>
        <p15:guide id="5" orient="horz" pos="1728">
          <p15:clr>
            <a:srgbClr val="A4A3A4"/>
          </p15:clr>
        </p15:guide>
        <p15:guide id="6" orient="horz" pos="2592">
          <p15:clr>
            <a:srgbClr val="A4A3A4"/>
          </p15:clr>
        </p15:guide>
        <p15:guide id="7" pos="416">
          <p15:clr>
            <a:srgbClr val="A4A3A4"/>
          </p15:clr>
        </p15:guide>
        <p15:guide id="8" pos="821">
          <p15:clr>
            <a:srgbClr val="A4A3A4"/>
          </p15:clr>
        </p15:guide>
        <p15:guide id="9" pos="5344">
          <p15:clr>
            <a:srgbClr val="A4A3A4"/>
          </p15:clr>
        </p15:guide>
        <p15:guide id="10" pos="4939">
          <p15:clr>
            <a:srgbClr val="A4A3A4"/>
          </p15:clr>
        </p15:guide>
        <p15:guide id="11" pos="4112">
          <p15:clr>
            <a:srgbClr val="A4A3A4"/>
          </p15:clr>
        </p15:guide>
        <p15:guide id="12" pos="1648">
          <p15:clr>
            <a:srgbClr val="A4A3A4"/>
          </p15:clr>
        </p15:guide>
        <p15:guide id="13" pos="2464">
          <p15:clr>
            <a:srgbClr val="A4A3A4"/>
          </p15:clr>
        </p15:guide>
        <p15:guide id="14" pos="32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CFF"/>
    <a:srgbClr val="ABCCFE"/>
    <a:srgbClr val="D4934E"/>
    <a:srgbClr val="767071"/>
    <a:srgbClr val="4792FC"/>
    <a:srgbClr val="FEA809"/>
    <a:srgbClr val="9EC4FF"/>
    <a:srgbClr val="96BEFF"/>
    <a:srgbClr val="FDAC09"/>
    <a:srgbClr val="629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211"/>
    <p:restoredTop sz="79155"/>
  </p:normalViewPr>
  <p:slideViewPr>
    <p:cSldViewPr showGuides="1">
      <p:cViewPr>
        <p:scale>
          <a:sx n="120" d="100"/>
          <a:sy n="120" d="100"/>
        </p:scale>
        <p:origin x="366" y="1152"/>
      </p:cViewPr>
      <p:guideLst>
        <p:guide orient="horz" pos="432"/>
        <p:guide orient="horz" pos="3888"/>
        <p:guide orient="horz" pos="3456"/>
        <p:guide orient="horz" pos="864"/>
        <p:guide orient="horz" pos="1728"/>
        <p:guide orient="horz" pos="2592"/>
        <p:guide pos="416"/>
        <p:guide pos="821"/>
        <p:guide pos="5344"/>
        <p:guide pos="4939"/>
        <p:guide pos="4112"/>
        <p:guide pos="1648"/>
        <p:guide pos="2464"/>
        <p:guide pos="3296"/>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2DB96A-BE18-49A1-8527-3691A64A8626}" type="datetimeFigureOut">
              <a:rPr lang="en-US" smtClean="0"/>
              <a:t>11/9/2018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A8025-C344-4127-8FEB-D4A1969E436D}" type="slidenum">
              <a:rPr lang="en-US" smtClean="0"/>
              <a:t>‹#›</a:t>
            </a:fld>
            <a:endParaRPr lang="en-US"/>
          </a:p>
        </p:txBody>
      </p:sp>
    </p:spTree>
    <p:extLst>
      <p:ext uri="{BB962C8B-B14F-4D97-AF65-F5344CB8AC3E}">
        <p14:creationId xmlns:p14="http://schemas.microsoft.com/office/powerpoint/2010/main" val="2596427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1</a:t>
            </a:fld>
            <a:endParaRPr lang="en-US"/>
          </a:p>
        </p:txBody>
      </p:sp>
    </p:spTree>
    <p:extLst>
      <p:ext uri="{BB962C8B-B14F-4D97-AF65-F5344CB8AC3E}">
        <p14:creationId xmlns:p14="http://schemas.microsoft.com/office/powerpoint/2010/main" val="310225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not about, or not always about the road ahead </a:t>
            </a:r>
          </a:p>
        </p:txBody>
      </p:sp>
      <p:sp>
        <p:nvSpPr>
          <p:cNvPr id="4" name="Slide Number Placeholder 3"/>
          <p:cNvSpPr>
            <a:spLocks noGrp="1"/>
          </p:cNvSpPr>
          <p:nvPr>
            <p:ph type="sldNum" sz="quarter" idx="10"/>
          </p:nvPr>
        </p:nvSpPr>
        <p:spPr/>
        <p:txBody>
          <a:bodyPr/>
          <a:lstStyle/>
          <a:p>
            <a:fld id="{2D8A8025-C344-4127-8FEB-D4A1969E436D}" type="slidenum">
              <a:rPr lang="en-US" smtClean="0"/>
              <a:t>2</a:t>
            </a:fld>
            <a:endParaRPr lang="en-US"/>
          </a:p>
        </p:txBody>
      </p:sp>
    </p:spTree>
    <p:extLst>
      <p:ext uri="{BB962C8B-B14F-4D97-AF65-F5344CB8AC3E}">
        <p14:creationId xmlns:p14="http://schemas.microsoft.com/office/powerpoint/2010/main" val="2825166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A8025-C344-4127-8FEB-D4A1969E436D}" type="slidenum">
              <a:rPr lang="en-US" smtClean="0"/>
              <a:t>3</a:t>
            </a:fld>
            <a:endParaRPr lang="en-US"/>
          </a:p>
        </p:txBody>
      </p:sp>
    </p:spTree>
    <p:extLst>
      <p:ext uri="{BB962C8B-B14F-4D97-AF65-F5344CB8AC3E}">
        <p14:creationId xmlns:p14="http://schemas.microsoft.com/office/powerpoint/2010/main" val="1439811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13</a:t>
            </a:fld>
            <a:endParaRPr lang="en-US"/>
          </a:p>
        </p:txBody>
      </p:sp>
    </p:spTree>
    <p:extLst>
      <p:ext uri="{BB962C8B-B14F-4D97-AF65-F5344CB8AC3E}">
        <p14:creationId xmlns:p14="http://schemas.microsoft.com/office/powerpoint/2010/main" val="1516892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14</a:t>
            </a:fld>
            <a:endParaRPr lang="en-US"/>
          </a:p>
        </p:txBody>
      </p:sp>
    </p:spTree>
    <p:extLst>
      <p:ext uri="{BB962C8B-B14F-4D97-AF65-F5344CB8AC3E}">
        <p14:creationId xmlns:p14="http://schemas.microsoft.com/office/powerpoint/2010/main" val="778579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all the swamp is why a patient is interacting with healthcare in the first place</a:t>
            </a:r>
          </a:p>
        </p:txBody>
      </p:sp>
      <p:sp>
        <p:nvSpPr>
          <p:cNvPr id="4" name="Slide Number Placeholder 3"/>
          <p:cNvSpPr>
            <a:spLocks noGrp="1"/>
          </p:cNvSpPr>
          <p:nvPr>
            <p:ph type="sldNum" sz="quarter" idx="5"/>
          </p:nvPr>
        </p:nvSpPr>
        <p:spPr/>
        <p:txBody>
          <a:bodyPr/>
          <a:lstStyle/>
          <a:p>
            <a:fld id="{2D8A8025-C344-4127-8FEB-D4A1969E436D}" type="slidenum">
              <a:rPr lang="en-US" smtClean="0"/>
              <a:t>20</a:t>
            </a:fld>
            <a:endParaRPr lang="en-US"/>
          </a:p>
        </p:txBody>
      </p:sp>
    </p:spTree>
    <p:extLst>
      <p:ext uri="{BB962C8B-B14F-4D97-AF65-F5344CB8AC3E}">
        <p14:creationId xmlns:p14="http://schemas.microsoft.com/office/powerpoint/2010/main" val="3904586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problem of the future</a:t>
            </a:r>
          </a:p>
          <a:p>
            <a:r>
              <a:rPr lang="en-US" dirty="0"/>
              <a:t>Problem of the now</a:t>
            </a:r>
          </a:p>
          <a:p>
            <a:r>
              <a:rPr lang="en-US" dirty="0"/>
              <a:t>Not a problem of what will happen</a:t>
            </a:r>
          </a:p>
          <a:p>
            <a:r>
              <a:rPr lang="en-US" dirty="0"/>
              <a:t>A problem of what’s happening in the present</a:t>
            </a:r>
          </a:p>
          <a:p>
            <a:endParaRPr lang="en-US" dirty="0"/>
          </a:p>
          <a:p>
            <a:r>
              <a:rPr lang="en-US" dirty="0"/>
              <a:t>The vast majority of medicines in this picture are preventative—intended to stop something from happening, rather than intended to make life in the present better</a:t>
            </a:r>
          </a:p>
        </p:txBody>
      </p:sp>
      <p:sp>
        <p:nvSpPr>
          <p:cNvPr id="4" name="Slide Number Placeholder 3"/>
          <p:cNvSpPr>
            <a:spLocks noGrp="1"/>
          </p:cNvSpPr>
          <p:nvPr>
            <p:ph type="sldNum" sz="quarter" idx="5"/>
          </p:nvPr>
        </p:nvSpPr>
        <p:spPr/>
        <p:txBody>
          <a:bodyPr/>
          <a:lstStyle/>
          <a:p>
            <a:fld id="{2D8A8025-C344-4127-8FEB-D4A1969E436D}" type="slidenum">
              <a:rPr lang="en-US" smtClean="0"/>
              <a:t>21</a:t>
            </a:fld>
            <a:endParaRPr lang="en-US"/>
          </a:p>
        </p:txBody>
      </p:sp>
    </p:spTree>
    <p:extLst>
      <p:ext uri="{BB962C8B-B14F-4D97-AF65-F5344CB8AC3E}">
        <p14:creationId xmlns:p14="http://schemas.microsoft.com/office/powerpoint/2010/main" val="2701458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22</a:t>
            </a:fld>
            <a:endParaRPr lang="en-US"/>
          </a:p>
        </p:txBody>
      </p:sp>
    </p:spTree>
    <p:extLst>
      <p:ext uri="{BB962C8B-B14F-4D97-AF65-F5344CB8AC3E}">
        <p14:creationId xmlns:p14="http://schemas.microsoft.com/office/powerpoint/2010/main" val="995701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23</a:t>
            </a:fld>
            <a:endParaRPr lang="en-US"/>
          </a:p>
        </p:txBody>
      </p:sp>
    </p:spTree>
    <p:extLst>
      <p:ext uri="{BB962C8B-B14F-4D97-AF65-F5344CB8AC3E}">
        <p14:creationId xmlns:p14="http://schemas.microsoft.com/office/powerpoint/2010/main" val="4266205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risk and its mitigation, or as an experience and its re-integration</a:t>
            </a:r>
          </a:p>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24</a:t>
            </a:fld>
            <a:endParaRPr lang="en-US"/>
          </a:p>
        </p:txBody>
      </p:sp>
    </p:spTree>
    <p:extLst>
      <p:ext uri="{BB962C8B-B14F-4D97-AF65-F5344CB8AC3E}">
        <p14:creationId xmlns:p14="http://schemas.microsoft.com/office/powerpoint/2010/main" val="2700587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Principles of control, autonomy, dignity, nurture</a:t>
            </a:r>
          </a:p>
        </p:txBody>
      </p:sp>
      <p:sp>
        <p:nvSpPr>
          <p:cNvPr id="4" name="Slide Number Placeholder 3"/>
          <p:cNvSpPr>
            <a:spLocks noGrp="1"/>
          </p:cNvSpPr>
          <p:nvPr>
            <p:ph type="sldNum" sz="quarter" idx="5"/>
          </p:nvPr>
        </p:nvSpPr>
        <p:spPr/>
        <p:txBody>
          <a:bodyPr/>
          <a:lstStyle/>
          <a:p>
            <a:fld id="{2D8A8025-C344-4127-8FEB-D4A1969E436D}" type="slidenum">
              <a:rPr lang="en-US" smtClean="0"/>
              <a:t>25</a:t>
            </a:fld>
            <a:endParaRPr lang="en-US"/>
          </a:p>
        </p:txBody>
      </p:sp>
    </p:spTree>
    <p:extLst>
      <p:ext uri="{BB962C8B-B14F-4D97-AF65-F5344CB8AC3E}">
        <p14:creationId xmlns:p14="http://schemas.microsoft.com/office/powerpoint/2010/main" val="1261708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Treated categorically/grammatically</a:t>
            </a:r>
            <a:r>
              <a:rPr lang="en-US" baseline="0" dirty="0"/>
              <a:t> we would seek to define and asses each of these categories</a:t>
            </a:r>
          </a:p>
          <a:p>
            <a:r>
              <a:rPr lang="en-US" baseline="0" dirty="0"/>
              <a:t>Treated topically, these two words are commonplace terms having no inherent meaning—they gain substance as we explore the relation of the two</a:t>
            </a:r>
            <a:endParaRPr lang="en-US" dirty="0"/>
          </a:p>
        </p:txBody>
      </p:sp>
      <p:sp>
        <p:nvSpPr>
          <p:cNvPr id="4" name="Slide Number Placeholder 3"/>
          <p:cNvSpPr>
            <a:spLocks noGrp="1"/>
          </p:cNvSpPr>
          <p:nvPr>
            <p:ph type="sldNum" sz="quarter" idx="10"/>
          </p:nvPr>
        </p:nvSpPr>
        <p:spPr/>
        <p:txBody>
          <a:bodyPr/>
          <a:lstStyle/>
          <a:p>
            <a:fld id="{78EF3400-DC92-864A-8C44-8B3520DB5E3E}"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080099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5AF96D-7BC3-B44C-9560-78161EA76664}" type="slidenum">
              <a:rPr lang="en-US" smtClean="0"/>
              <a:t>29</a:t>
            </a:fld>
            <a:endParaRPr lang="en-US"/>
          </a:p>
        </p:txBody>
      </p:sp>
    </p:spTree>
    <p:extLst>
      <p:ext uri="{BB962C8B-B14F-4D97-AF65-F5344CB8AC3E}">
        <p14:creationId xmlns:p14="http://schemas.microsoft.com/office/powerpoint/2010/main" val="2249126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30</a:t>
            </a:fld>
            <a:endParaRPr lang="en-US"/>
          </a:p>
        </p:txBody>
      </p:sp>
    </p:spTree>
    <p:extLst>
      <p:ext uri="{BB962C8B-B14F-4D97-AF65-F5344CB8AC3E}">
        <p14:creationId xmlns:p14="http://schemas.microsoft.com/office/powerpoint/2010/main" val="2291874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8A8025-C344-4127-8FEB-D4A1969E436D}" type="slidenum">
              <a:rPr lang="en-US" smtClean="0"/>
              <a:t>31</a:t>
            </a:fld>
            <a:endParaRPr lang="en-US"/>
          </a:p>
        </p:txBody>
      </p:sp>
    </p:spTree>
    <p:extLst>
      <p:ext uri="{BB962C8B-B14F-4D97-AF65-F5344CB8AC3E}">
        <p14:creationId xmlns:p14="http://schemas.microsoft.com/office/powerpoint/2010/main" val="3558868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t>
            </a:r>
            <a:r>
              <a:rPr lang="en-US" baseline="0" dirty="0"/>
              <a:t> another way of posing this question is to ask, what is the problem to which SDM is the solution?</a:t>
            </a:r>
          </a:p>
          <a:p>
            <a:r>
              <a:rPr lang="en-US" baseline="0" dirty="0"/>
              <a:t>There have been many purposes attributed to SDM</a:t>
            </a:r>
            <a:endParaRPr lang="en-US" dirty="0"/>
          </a:p>
          <a:p>
            <a:r>
              <a:rPr lang="en-US" dirty="0"/>
              <a:t>All of these are barriers to patient-centered care</a:t>
            </a:r>
          </a:p>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32</a:t>
            </a:fld>
            <a:endParaRPr lang="en-US"/>
          </a:p>
        </p:txBody>
      </p:sp>
    </p:spTree>
    <p:extLst>
      <p:ext uri="{BB962C8B-B14F-4D97-AF65-F5344CB8AC3E}">
        <p14:creationId xmlns:p14="http://schemas.microsoft.com/office/powerpoint/2010/main" val="4055661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don’t seek care in order to overcome these barriers</a:t>
            </a:r>
          </a:p>
          <a:p>
            <a:r>
              <a:rPr lang="en-US" dirty="0"/>
              <a:t>Removing these barriers still leaves the patient with a problem that requires care.</a:t>
            </a:r>
          </a:p>
          <a:p>
            <a:endParaRPr lang="en-US" dirty="0"/>
          </a:p>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33</a:t>
            </a:fld>
            <a:endParaRPr lang="en-US"/>
          </a:p>
        </p:txBody>
      </p:sp>
    </p:spTree>
    <p:extLst>
      <p:ext uri="{BB962C8B-B14F-4D97-AF65-F5344CB8AC3E}">
        <p14:creationId xmlns:p14="http://schemas.microsoft.com/office/powerpoint/2010/main" val="3247394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happens if we think of the purpose of SDM to primarily be to</a:t>
            </a:r>
            <a:r>
              <a:rPr lang="en-US" baseline="0" dirty="0"/>
              <a:t> advance patient problems?</a:t>
            </a:r>
          </a:p>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34</a:t>
            </a:fld>
            <a:endParaRPr lang="en-US"/>
          </a:p>
        </p:txBody>
      </p:sp>
    </p:spTree>
    <p:extLst>
      <p:ext uri="{BB962C8B-B14F-4D97-AF65-F5344CB8AC3E}">
        <p14:creationId xmlns:p14="http://schemas.microsoft.com/office/powerpoint/2010/main" val="2227045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35</a:t>
            </a:fld>
            <a:endParaRPr lang="en-US"/>
          </a:p>
        </p:txBody>
      </p:sp>
    </p:spTree>
    <p:extLst>
      <p:ext uri="{BB962C8B-B14F-4D97-AF65-F5344CB8AC3E}">
        <p14:creationId xmlns:p14="http://schemas.microsoft.com/office/powerpoint/2010/main" val="2567656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 to probe this question</a:t>
            </a:r>
            <a:r>
              <a:rPr lang="en-US" baseline="0" dirty="0"/>
              <a:t> through examination of a young </a:t>
            </a:r>
            <a:r>
              <a:rPr lang="en-US" baseline="0" dirty="0" err="1"/>
              <a:t>womans</a:t>
            </a:r>
            <a:r>
              <a:rPr lang="en-US" baseline="0" dirty="0"/>
              <a:t>’ encounters with healthcare</a:t>
            </a:r>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36</a:t>
            </a:fld>
            <a:endParaRPr lang="en-US"/>
          </a:p>
        </p:txBody>
      </p:sp>
    </p:spTree>
    <p:extLst>
      <p:ext uri="{BB962C8B-B14F-4D97-AF65-F5344CB8AC3E}">
        <p14:creationId xmlns:p14="http://schemas.microsoft.com/office/powerpoint/2010/main" val="2021292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Situation: </a:t>
            </a:r>
            <a:r>
              <a:rPr lang="en-US" sz="1200" kern="1200" dirty="0">
                <a:solidFill>
                  <a:schemeClr val="tx1"/>
                </a:solidFill>
                <a:effectLst/>
                <a:latin typeface="+mn-lt"/>
                <a:ea typeface="+mn-ea"/>
                <a:cs typeface="+mn-cs"/>
              </a:rPr>
              <a:t>Rachel, a newly married 24 year-old-woman is dissatisfied with her current birth control. She has a conversation with her primary care clinician about the pros and cons of other methods of contraception.</a:t>
            </a:r>
          </a:p>
          <a:p>
            <a:r>
              <a:rPr lang="en-US" b="1" dirty="0"/>
              <a:t>Purpose: </a:t>
            </a:r>
            <a:r>
              <a:rPr lang="en-US" dirty="0"/>
              <a:t>The purpose of this conversation is to answer the question ”what is the best alternative for Rachel, given her values and preferences?” so that she can make a change</a:t>
            </a:r>
          </a:p>
          <a:p>
            <a:r>
              <a:rPr lang="en-US" b="1" dirty="0"/>
              <a:t>Method: </a:t>
            </a:r>
            <a:r>
              <a:rPr lang="en-US" b="0" dirty="0"/>
              <a:t>In doing this Rachel and her clinician rely heavily on the pros and cons of the alternatives and understanding Rachel’s preferences</a:t>
            </a:r>
            <a:endParaRPr lang="en-US" b="1" dirty="0"/>
          </a:p>
        </p:txBody>
      </p:sp>
      <p:sp>
        <p:nvSpPr>
          <p:cNvPr id="4" name="Slide Number Placeholder 3"/>
          <p:cNvSpPr>
            <a:spLocks noGrp="1"/>
          </p:cNvSpPr>
          <p:nvPr>
            <p:ph type="sldNum" sz="quarter" idx="5"/>
          </p:nvPr>
        </p:nvSpPr>
        <p:spPr/>
        <p:txBody>
          <a:bodyPr/>
          <a:lstStyle/>
          <a:p>
            <a:fld id="{2D8A8025-C344-4127-8FEB-D4A1969E436D}" type="slidenum">
              <a:rPr lang="en-US" smtClean="0"/>
              <a:t>37</a:t>
            </a:fld>
            <a:endParaRPr lang="en-US"/>
          </a:p>
        </p:txBody>
      </p:sp>
    </p:spTree>
    <p:extLst>
      <p:ext uri="{BB962C8B-B14F-4D97-AF65-F5344CB8AC3E}">
        <p14:creationId xmlns:p14="http://schemas.microsoft.com/office/powerpoint/2010/main" val="1926517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Situation: </a:t>
            </a:r>
            <a:r>
              <a:rPr lang="en-US" sz="1200" kern="1200" dirty="0">
                <a:solidFill>
                  <a:schemeClr val="tx1"/>
                </a:solidFill>
                <a:effectLst/>
                <a:latin typeface="+mn-lt"/>
                <a:ea typeface="+mn-ea"/>
                <a:cs typeface="+mn-cs"/>
              </a:rPr>
              <a:t>Rachel talks with her obstetrician. Rachel comes from a country and culture where 90% of births are via C-section but she is interested in vaginal delivery. Rachel is conflicted. Rachel and her doctor discuss the two options to help Rachel understand what she wants. She chooses caesarian.</a:t>
            </a:r>
            <a:r>
              <a:rPr lang="en-US" dirty="0">
                <a:effectLst/>
              </a:rPr>
              <a:t> </a:t>
            </a:r>
          </a:p>
          <a:p>
            <a:r>
              <a:rPr lang="en-US" b="1" dirty="0">
                <a:effectLst/>
              </a:rPr>
              <a:t>Purpose:</a:t>
            </a:r>
            <a:r>
              <a:rPr lang="en-US" b="0" dirty="0">
                <a:effectLst/>
              </a:rPr>
              <a:t> </a:t>
            </a:r>
            <a:r>
              <a:rPr lang="en-US" dirty="0"/>
              <a:t>The purpose of this conversation is to answer the question “What does Rachel want, and what can she and her doctor agree to?”</a:t>
            </a:r>
          </a:p>
          <a:p>
            <a:r>
              <a:rPr lang="en-US" b="1" dirty="0"/>
              <a:t>Method:</a:t>
            </a:r>
            <a:r>
              <a:rPr lang="en-US" b="0" dirty="0"/>
              <a:t> In doing this Rachel and her clinician rely heavily on helping Rachel talk about her inner conflict so that she better understands it and can express what she wants</a:t>
            </a:r>
            <a:endParaRPr lang="en-US" b="1" dirty="0"/>
          </a:p>
          <a:p>
            <a:endParaRPr lang="en-US" b="0" dirty="0"/>
          </a:p>
        </p:txBody>
      </p:sp>
      <p:sp>
        <p:nvSpPr>
          <p:cNvPr id="4" name="Slide Number Placeholder 3"/>
          <p:cNvSpPr>
            <a:spLocks noGrp="1"/>
          </p:cNvSpPr>
          <p:nvPr>
            <p:ph type="sldNum" sz="quarter" idx="5"/>
          </p:nvPr>
        </p:nvSpPr>
        <p:spPr/>
        <p:txBody>
          <a:bodyPr/>
          <a:lstStyle/>
          <a:p>
            <a:fld id="{2D8A8025-C344-4127-8FEB-D4A1969E436D}" type="slidenum">
              <a:rPr lang="en-US" smtClean="0"/>
              <a:t>38</a:t>
            </a:fld>
            <a:endParaRPr lang="en-US"/>
          </a:p>
        </p:txBody>
      </p:sp>
    </p:spTree>
    <p:extLst>
      <p:ext uri="{BB962C8B-B14F-4D97-AF65-F5344CB8AC3E}">
        <p14:creationId xmlns:p14="http://schemas.microsoft.com/office/powerpoint/2010/main" val="3167129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Situation: </a:t>
            </a:r>
            <a:r>
              <a:rPr lang="en-US" sz="1200" kern="1200" dirty="0">
                <a:solidFill>
                  <a:schemeClr val="tx1"/>
                </a:solidFill>
                <a:effectLst/>
                <a:latin typeface="+mn-lt"/>
                <a:ea typeface="+mn-ea"/>
                <a:cs typeface="+mn-cs"/>
              </a:rPr>
              <a:t>Ten days after delivery, Rachel is admitted to the ICU with severe post-operative sepsis. Rachel, her clinicians, and family discuss how to manage her ICU care, how to care for the breast-fed baby, and how often someone from the family should be with Rachel.</a:t>
            </a:r>
            <a:endParaRPr lang="en-US" dirty="0">
              <a:effectLst/>
            </a:endParaRPr>
          </a:p>
          <a:p>
            <a:r>
              <a:rPr lang="en-US" b="1" dirty="0">
                <a:effectLst/>
              </a:rPr>
              <a:t>Purpose:</a:t>
            </a:r>
            <a:r>
              <a:rPr lang="en-US" b="0" dirty="0">
                <a:effectLst/>
              </a:rPr>
              <a:t> </a:t>
            </a:r>
            <a:r>
              <a:rPr lang="en-US" dirty="0"/>
              <a:t>The purpose of this conversation is to answer the question “ How will the people involved manage and resolve the situation that Rachel’s in?”</a:t>
            </a:r>
          </a:p>
          <a:p>
            <a:r>
              <a:rPr lang="en-US" b="1" dirty="0"/>
              <a:t>Method:</a:t>
            </a:r>
            <a:r>
              <a:rPr lang="en-US" b="0" dirty="0"/>
              <a:t> In doing this Rachel, her family and clinicians draw heavily on understanding the practical, emotional, and intellectual limitations of the situation, and tailoring response to these issues</a:t>
            </a:r>
            <a:endParaRPr lang="en-US" b="1" dirty="0"/>
          </a:p>
        </p:txBody>
      </p:sp>
      <p:sp>
        <p:nvSpPr>
          <p:cNvPr id="4" name="Slide Number Placeholder 3"/>
          <p:cNvSpPr>
            <a:spLocks noGrp="1"/>
          </p:cNvSpPr>
          <p:nvPr>
            <p:ph type="sldNum" sz="quarter" idx="5"/>
          </p:nvPr>
        </p:nvSpPr>
        <p:spPr/>
        <p:txBody>
          <a:bodyPr/>
          <a:lstStyle/>
          <a:p>
            <a:fld id="{2D8A8025-C344-4127-8FEB-D4A1969E436D}" type="slidenum">
              <a:rPr lang="en-US" smtClean="0"/>
              <a:t>39</a:t>
            </a:fld>
            <a:endParaRPr lang="en-US"/>
          </a:p>
        </p:txBody>
      </p:sp>
    </p:spTree>
    <p:extLst>
      <p:ext uri="{BB962C8B-B14F-4D97-AF65-F5344CB8AC3E}">
        <p14:creationId xmlns:p14="http://schemas.microsoft.com/office/powerpoint/2010/main" val="1939413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Situation: </a:t>
            </a:r>
            <a:r>
              <a:rPr lang="en-US" sz="1200" kern="1200" dirty="0">
                <a:solidFill>
                  <a:schemeClr val="tx1"/>
                </a:solidFill>
                <a:effectLst/>
                <a:latin typeface="+mn-lt"/>
                <a:ea typeface="+mn-ea"/>
                <a:cs typeface="+mn-cs"/>
              </a:rPr>
              <a:t>Three weeks later, Rachel is unresponsive and on life support. Her parents and husband argue about what Rachel would want and how to care for the baby. Clinicians focus on helping her family to to peace as to what to do next</a:t>
            </a:r>
          </a:p>
          <a:p>
            <a:r>
              <a:rPr lang="en-US" b="1" dirty="0">
                <a:effectLst/>
              </a:rPr>
              <a:t>Purpose:</a:t>
            </a:r>
            <a:r>
              <a:rPr lang="en-US" b="0" dirty="0">
                <a:effectLst/>
              </a:rPr>
              <a:t> </a:t>
            </a:r>
            <a:r>
              <a:rPr lang="en-US" dirty="0"/>
              <a:t>The purpose of this conversation is to answer the question “</a:t>
            </a:r>
            <a:r>
              <a:rPr lang="en-US" sz="1200" kern="1200" dirty="0">
                <a:solidFill>
                  <a:schemeClr val="tx1"/>
                </a:solidFill>
                <a:effectLst/>
                <a:latin typeface="+mn-lt"/>
                <a:ea typeface="+mn-ea"/>
                <a:cs typeface="+mn-cs"/>
              </a:rPr>
              <a:t>What really or ultimately, matters?” so that they will know the right thing to do for Rachel and her loved ones</a:t>
            </a:r>
            <a:r>
              <a:rPr lang="en-US" dirty="0">
                <a:effectLst/>
              </a:rPr>
              <a:t> </a:t>
            </a:r>
          </a:p>
          <a:p>
            <a:r>
              <a:rPr lang="en-US" b="1" dirty="0"/>
              <a:t>Method:</a:t>
            </a:r>
            <a:r>
              <a:rPr lang="en-US" b="0" dirty="0"/>
              <a:t> In doing this her family and clinicians rely heavily on remembering, telling, and listening to stories of Rachel and her life so that they gain greater clarity into what’s really important</a:t>
            </a:r>
            <a:endParaRPr lang="en-US" b="1" dirty="0"/>
          </a:p>
        </p:txBody>
      </p:sp>
      <p:sp>
        <p:nvSpPr>
          <p:cNvPr id="4" name="Slide Number Placeholder 3"/>
          <p:cNvSpPr>
            <a:spLocks noGrp="1"/>
          </p:cNvSpPr>
          <p:nvPr>
            <p:ph type="sldNum" sz="quarter" idx="5"/>
          </p:nvPr>
        </p:nvSpPr>
        <p:spPr/>
        <p:txBody>
          <a:bodyPr/>
          <a:lstStyle/>
          <a:p>
            <a:fld id="{2D8A8025-C344-4127-8FEB-D4A1969E436D}" type="slidenum">
              <a:rPr lang="en-US" smtClean="0"/>
              <a:t>40</a:t>
            </a:fld>
            <a:endParaRPr lang="en-US"/>
          </a:p>
        </p:txBody>
      </p:sp>
    </p:spTree>
    <p:extLst>
      <p:ext uri="{BB962C8B-B14F-4D97-AF65-F5344CB8AC3E}">
        <p14:creationId xmlns:p14="http://schemas.microsoft.com/office/powerpoint/2010/main" val="1265929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41</a:t>
            </a:fld>
            <a:endParaRPr lang="en-US"/>
          </a:p>
        </p:txBody>
      </p:sp>
    </p:spTree>
    <p:extLst>
      <p:ext uri="{BB962C8B-B14F-4D97-AF65-F5344CB8AC3E}">
        <p14:creationId xmlns:p14="http://schemas.microsoft.com/office/powerpoint/2010/main" val="4286360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42</a:t>
            </a:fld>
            <a:endParaRPr lang="en-US"/>
          </a:p>
        </p:txBody>
      </p:sp>
    </p:spTree>
    <p:extLst>
      <p:ext uri="{BB962C8B-B14F-4D97-AF65-F5344CB8AC3E}">
        <p14:creationId xmlns:p14="http://schemas.microsoft.com/office/powerpoint/2010/main" val="415037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43</a:t>
            </a:fld>
            <a:endParaRPr lang="en-US"/>
          </a:p>
        </p:txBody>
      </p:sp>
    </p:spTree>
    <p:extLst>
      <p:ext uri="{BB962C8B-B14F-4D97-AF65-F5344CB8AC3E}">
        <p14:creationId xmlns:p14="http://schemas.microsoft.com/office/powerpoint/2010/main" val="2570952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44</a:t>
            </a:fld>
            <a:endParaRPr lang="en-US"/>
          </a:p>
        </p:txBody>
      </p:sp>
    </p:spTree>
    <p:extLst>
      <p:ext uri="{BB962C8B-B14F-4D97-AF65-F5344CB8AC3E}">
        <p14:creationId xmlns:p14="http://schemas.microsoft.com/office/powerpoint/2010/main" val="1398808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SDM’s vary in the problems that they address and what they seek to achieve, and practically in how they’re done. For example, Describing the pros and cons of different life support alternatives is not the primary work that needs to be done when Rachel’s family is frozen by tragedy and torn apart by conflict.</a:t>
            </a:r>
          </a:p>
          <a:p>
            <a:r>
              <a:rPr lang="en-US" dirty="0"/>
              <a:t>Similarly,  Recounting several stories of Rachel’s life is not what Rachel and her clinician need to</a:t>
            </a:r>
            <a:r>
              <a:rPr lang="en-US" baseline="0" dirty="0"/>
              <a:t> do</a:t>
            </a:r>
            <a:r>
              <a:rPr lang="en-US" dirty="0"/>
              <a:t> to figure out which alternative birth control is best.</a:t>
            </a:r>
          </a:p>
        </p:txBody>
      </p:sp>
      <p:sp>
        <p:nvSpPr>
          <p:cNvPr id="4" name="Slide Number Placeholder 3"/>
          <p:cNvSpPr>
            <a:spLocks noGrp="1"/>
          </p:cNvSpPr>
          <p:nvPr>
            <p:ph type="sldNum" sz="quarter" idx="5"/>
          </p:nvPr>
        </p:nvSpPr>
        <p:spPr/>
        <p:txBody>
          <a:bodyPr/>
          <a:lstStyle/>
          <a:p>
            <a:fld id="{2D8A8025-C344-4127-8FEB-D4A1969E436D}" type="slidenum">
              <a:rPr lang="en-US" smtClean="0"/>
              <a:t>50</a:t>
            </a:fld>
            <a:endParaRPr lang="en-US"/>
          </a:p>
        </p:txBody>
      </p:sp>
    </p:spTree>
    <p:extLst>
      <p:ext uri="{BB962C8B-B14F-4D97-AF65-F5344CB8AC3E}">
        <p14:creationId xmlns:p14="http://schemas.microsoft.com/office/powerpoint/2010/main" val="153420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these kinds of SDMs are familiar and common in practice. Each of these SDMs make use of familiar elements of SDM, but these elements vary in importance in different situations. For example clear risk presentation, or individual’s preferences are of lesser significance when Rachel is on life support. </a:t>
            </a:r>
          </a:p>
        </p:txBody>
      </p:sp>
      <p:sp>
        <p:nvSpPr>
          <p:cNvPr id="4" name="Slide Number Placeholder 3"/>
          <p:cNvSpPr>
            <a:spLocks noGrp="1"/>
          </p:cNvSpPr>
          <p:nvPr>
            <p:ph type="sldNum" sz="quarter" idx="5"/>
          </p:nvPr>
        </p:nvSpPr>
        <p:spPr/>
        <p:txBody>
          <a:bodyPr/>
          <a:lstStyle/>
          <a:p>
            <a:fld id="{2D8A8025-C344-4127-8FEB-D4A1969E436D}" type="slidenum">
              <a:rPr lang="en-US" smtClean="0"/>
              <a:t>51</a:t>
            </a:fld>
            <a:endParaRPr lang="en-US"/>
          </a:p>
        </p:txBody>
      </p:sp>
    </p:spTree>
    <p:extLst>
      <p:ext uri="{BB962C8B-B14F-4D97-AF65-F5344CB8AC3E}">
        <p14:creationId xmlns:p14="http://schemas.microsoft.com/office/powerpoint/2010/main" val="1120881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response that matches the needs of the patient and their situation.</a:t>
            </a:r>
          </a:p>
        </p:txBody>
      </p:sp>
      <p:sp>
        <p:nvSpPr>
          <p:cNvPr id="4" name="Slide Number Placeholder 3"/>
          <p:cNvSpPr>
            <a:spLocks noGrp="1"/>
          </p:cNvSpPr>
          <p:nvPr>
            <p:ph type="sldNum" sz="quarter" idx="5"/>
          </p:nvPr>
        </p:nvSpPr>
        <p:spPr/>
        <p:txBody>
          <a:bodyPr/>
          <a:lstStyle/>
          <a:p>
            <a:fld id="{2D8A8025-C344-4127-8FEB-D4A1969E436D}" type="slidenum">
              <a:rPr lang="en-US" smtClean="0"/>
              <a:t>52</a:t>
            </a:fld>
            <a:endParaRPr lang="en-US"/>
          </a:p>
        </p:txBody>
      </p:sp>
    </p:spTree>
    <p:extLst>
      <p:ext uri="{BB962C8B-B14F-4D97-AF65-F5344CB8AC3E}">
        <p14:creationId xmlns:p14="http://schemas.microsoft.com/office/powerpoint/2010/main" val="20355258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54</a:t>
            </a:fld>
            <a:endParaRPr lang="en-US"/>
          </a:p>
        </p:txBody>
      </p:sp>
    </p:spTree>
    <p:extLst>
      <p:ext uri="{BB962C8B-B14F-4D97-AF65-F5344CB8AC3E}">
        <p14:creationId xmlns:p14="http://schemas.microsoft.com/office/powerpoint/2010/main" val="12573433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55</a:t>
            </a:fld>
            <a:endParaRPr lang="en-US"/>
          </a:p>
        </p:txBody>
      </p:sp>
    </p:spTree>
    <p:extLst>
      <p:ext uri="{BB962C8B-B14F-4D97-AF65-F5344CB8AC3E}">
        <p14:creationId xmlns:p14="http://schemas.microsoft.com/office/powerpoint/2010/main" val="10663094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Elderly patient approaching ESRD</a:t>
            </a:r>
          </a:p>
          <a:p>
            <a:r>
              <a:rPr lang="en-US" dirty="0"/>
              <a:t>A sense that something is changing, we’re moving into new problems, and that might require new ways of responding</a:t>
            </a:r>
          </a:p>
          <a:p>
            <a:r>
              <a:rPr lang="en-US" dirty="0"/>
              <a:t>Developing an account of what the new situation is: It looks like this is what we’re dealing with, these are the sorts of things that we could do—dialysis, focus on symptom control and palliative approaches</a:t>
            </a:r>
          </a:p>
          <a:p>
            <a:r>
              <a:rPr lang="en-US" dirty="0"/>
              <a:t>Do technical accounts provide an adequate basis for characterizing the situation? Trying on the approaches to see what they would mean, how they would work, and what life would be like</a:t>
            </a:r>
          </a:p>
          <a:p>
            <a:r>
              <a:rPr lang="en-US" dirty="0"/>
              <a:t>Examining our principles of care—is medical control still appropriate—is focusing on dignity what is really required?</a:t>
            </a:r>
          </a:p>
        </p:txBody>
      </p:sp>
      <p:sp>
        <p:nvSpPr>
          <p:cNvPr id="4" name="Slide Number Placeholder 3"/>
          <p:cNvSpPr>
            <a:spLocks noGrp="1"/>
          </p:cNvSpPr>
          <p:nvPr>
            <p:ph type="sldNum" sz="quarter" idx="5"/>
          </p:nvPr>
        </p:nvSpPr>
        <p:spPr/>
        <p:txBody>
          <a:bodyPr/>
          <a:lstStyle/>
          <a:p>
            <a:fld id="{2D8A8025-C344-4127-8FEB-D4A1969E436D}" type="slidenum">
              <a:rPr lang="en-US" smtClean="0"/>
              <a:t>56</a:t>
            </a:fld>
            <a:endParaRPr lang="en-US"/>
          </a:p>
        </p:txBody>
      </p:sp>
    </p:spTree>
    <p:extLst>
      <p:ext uri="{BB962C8B-B14F-4D97-AF65-F5344CB8AC3E}">
        <p14:creationId xmlns:p14="http://schemas.microsoft.com/office/powerpoint/2010/main" val="2606479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Elderly patient approaching ESRD</a:t>
            </a:r>
          </a:p>
          <a:p>
            <a:r>
              <a:rPr lang="en-US" dirty="0"/>
              <a:t>A sense that something is changing, we’re moving into new problems, and that might require new ways of responding</a:t>
            </a:r>
          </a:p>
          <a:p>
            <a:r>
              <a:rPr lang="en-US" dirty="0"/>
              <a:t>Developing an account of what the new situation is: It looks like this is what we’re dealing with, these are the sorts of things that we could do—dialysis, focus on symptom control and palliative approaches</a:t>
            </a:r>
          </a:p>
          <a:p>
            <a:r>
              <a:rPr lang="en-US" dirty="0"/>
              <a:t>Do technical accounts provide an adequate basis for characterizing the situation? Trying on the approaches to see what they would mean, how they would work, and what life would be like</a:t>
            </a:r>
          </a:p>
          <a:p>
            <a:r>
              <a:rPr lang="en-US" dirty="0"/>
              <a:t>Examining our principles of care—is medical control still appropriate—is focusing on dignity what is really required?</a:t>
            </a:r>
          </a:p>
        </p:txBody>
      </p:sp>
      <p:sp>
        <p:nvSpPr>
          <p:cNvPr id="4" name="Slide Number Placeholder 3"/>
          <p:cNvSpPr>
            <a:spLocks noGrp="1"/>
          </p:cNvSpPr>
          <p:nvPr>
            <p:ph type="sldNum" sz="quarter" idx="5"/>
          </p:nvPr>
        </p:nvSpPr>
        <p:spPr/>
        <p:txBody>
          <a:bodyPr/>
          <a:lstStyle/>
          <a:p>
            <a:fld id="{2D8A8025-C344-4127-8FEB-D4A1969E436D}" type="slidenum">
              <a:rPr lang="en-US" smtClean="0"/>
              <a:t>57</a:t>
            </a:fld>
            <a:endParaRPr lang="en-US"/>
          </a:p>
        </p:txBody>
      </p:sp>
    </p:spTree>
    <p:extLst>
      <p:ext uri="{BB962C8B-B14F-4D97-AF65-F5344CB8AC3E}">
        <p14:creationId xmlns:p14="http://schemas.microsoft.com/office/powerpoint/2010/main" val="17022878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A8025-C344-4127-8FEB-D4A1969E436D}" type="slidenum">
              <a:rPr lang="en-US" smtClean="0"/>
              <a:t>66</a:t>
            </a:fld>
            <a:endParaRPr lang="en-US"/>
          </a:p>
        </p:txBody>
      </p:sp>
    </p:spTree>
    <p:extLst>
      <p:ext uri="{BB962C8B-B14F-4D97-AF65-F5344CB8AC3E}">
        <p14:creationId xmlns:p14="http://schemas.microsoft.com/office/powerpoint/2010/main" val="39387841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A8025-C344-4127-8FEB-D4A1969E436D}" type="slidenum">
              <a:rPr lang="en-US" smtClean="0"/>
              <a:t>67</a:t>
            </a:fld>
            <a:endParaRPr lang="en-US"/>
          </a:p>
        </p:txBody>
      </p:sp>
    </p:spTree>
    <p:extLst>
      <p:ext uri="{BB962C8B-B14F-4D97-AF65-F5344CB8AC3E}">
        <p14:creationId xmlns:p14="http://schemas.microsoft.com/office/powerpoint/2010/main" val="2001963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8368" y="2076572"/>
            <a:ext cx="7827264" cy="1371600"/>
          </a:xfrm>
        </p:spPr>
        <p:txBody>
          <a:bodyPr lIns="0" rIns="0" anchor="b" anchorCtr="0">
            <a:noAutofit/>
          </a:bodyPr>
          <a:lstStyle>
            <a:lvl1pPr algn="l">
              <a:defRPr sz="360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58368" y="3448172"/>
            <a:ext cx="7827264" cy="685800"/>
          </a:xfrm>
        </p:spPr>
        <p:txBody>
          <a:bodyPr lIns="0" tIns="228600" rIns="0">
            <a:noAutofit/>
          </a:bodyPr>
          <a:lstStyle>
            <a:lvl1pPr marL="0" indent="0" algn="l">
              <a:spcBef>
                <a:spcPts val="0"/>
              </a:spcBef>
              <a:buNone/>
              <a:defRPr sz="2200">
                <a:solidFill>
                  <a:srgbClr val="DF5F1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20" name="Group 19"/>
          <p:cNvGrpSpPr/>
          <p:nvPr userDrawn="1"/>
        </p:nvGrpSpPr>
        <p:grpSpPr>
          <a:xfrm>
            <a:off x="657225" y="681038"/>
            <a:ext cx="1266825" cy="1381125"/>
            <a:chOff x="657225" y="681038"/>
            <a:chExt cx="1266825" cy="1381125"/>
          </a:xfrm>
          <a:solidFill>
            <a:srgbClr val="FFFFFF"/>
          </a:solidFill>
        </p:grpSpPr>
        <p:sp>
          <p:nvSpPr>
            <p:cNvPr id="21"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3" name="Rectangle 2">
            <a:extLst>
              <a:ext uri="{FF2B5EF4-FFF2-40B4-BE49-F238E27FC236}">
                <a16:creationId xmlns:a16="http://schemas.microsoft.com/office/drawing/2014/main" xmlns="" id="{5DF311DD-42B0-3C4B-9478-0935E92E7E30}"/>
              </a:ext>
            </a:extLst>
          </p:cNvPr>
          <p:cNvSpPr>
            <a:spLocks/>
          </p:cNvSpPr>
          <p:nvPr userDrawn="1"/>
        </p:nvSpPr>
        <p:spPr bwMode="auto">
          <a:xfrm>
            <a:off x="4419600" y="4953000"/>
            <a:ext cx="3810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p>
            <a:pPr algn="r"/>
            <a:r>
              <a:rPr lang="en-US" sz="1400" dirty="0">
                <a:solidFill>
                  <a:srgbClr val="78B0FF"/>
                </a:solidFill>
                <a:latin typeface="Arial" charset="0"/>
                <a:sym typeface="Arial" charset="0"/>
              </a:rPr>
              <a:t>Ian G. Hargraves Ph.D.</a:t>
            </a:r>
          </a:p>
          <a:p>
            <a:pPr algn="r"/>
            <a:r>
              <a:rPr lang="en-US" sz="1400" dirty="0">
                <a:solidFill>
                  <a:srgbClr val="78B0FF"/>
                </a:solidFill>
                <a:latin typeface="Arial" charset="0"/>
                <a:sym typeface="Arial" charset="0"/>
              </a:rPr>
              <a:t>Assistant Professor of Medicine</a:t>
            </a:r>
          </a:p>
          <a:p>
            <a:pPr algn="r"/>
            <a:r>
              <a:rPr lang="en-US" sz="1400" dirty="0">
                <a:solidFill>
                  <a:srgbClr val="78B0FF"/>
                </a:solidFill>
                <a:latin typeface="Arial" charset="0"/>
                <a:sym typeface="Arial" charset="0"/>
              </a:rPr>
              <a:t>Center for Clinical and Translational Science</a:t>
            </a:r>
          </a:p>
          <a:p>
            <a:pPr algn="r"/>
            <a:r>
              <a:rPr lang="en-US" sz="1400" dirty="0">
                <a:solidFill>
                  <a:srgbClr val="78B0FF"/>
                </a:solidFill>
                <a:latin typeface="Arial" charset="0"/>
                <a:sym typeface="Arial" charset="0"/>
              </a:rPr>
              <a:t>Knowledge and Evaluation Research Unit</a:t>
            </a:r>
          </a:p>
          <a:p>
            <a:pPr algn="r"/>
            <a:r>
              <a:rPr lang="en-US" sz="1400" dirty="0">
                <a:solidFill>
                  <a:srgbClr val="78B0FF"/>
                </a:solidFill>
                <a:latin typeface="Arial" charset="0"/>
                <a:sym typeface="Arial" charset="0"/>
              </a:rPr>
              <a:t>Mayo Clinic</a:t>
            </a:r>
          </a:p>
          <a:p>
            <a:pPr algn="r"/>
            <a:r>
              <a:rPr lang="en-US" sz="1400" dirty="0" err="1">
                <a:solidFill>
                  <a:srgbClr val="78B0FF"/>
                </a:solidFill>
                <a:latin typeface="Arial" charset="0"/>
                <a:sym typeface="Arial" charset="0"/>
              </a:rPr>
              <a:t>Hargraves.Ian@mayo.edu</a:t>
            </a:r>
            <a:endParaRPr lang="en-US" sz="1400" dirty="0">
              <a:solidFill>
                <a:srgbClr val="78B0FF"/>
              </a:solidFill>
              <a:latin typeface="Arial" charset="0"/>
              <a:sym typeface="Arial" charset="0"/>
            </a:endParaRPr>
          </a:p>
          <a:p>
            <a:pPr algn="r"/>
            <a:endParaRPr lang="en-US" sz="1400" dirty="0">
              <a:solidFill>
                <a:srgbClr val="78B0FF"/>
              </a:solidFill>
              <a:latin typeface="Arial" charset="0"/>
              <a:sym typeface="Arial" charset="0"/>
            </a:endParaRPr>
          </a:p>
        </p:txBody>
      </p:sp>
      <p:sp>
        <p:nvSpPr>
          <p:cNvPr id="34" name="Subtitle 2">
            <a:extLst>
              <a:ext uri="{FF2B5EF4-FFF2-40B4-BE49-F238E27FC236}">
                <a16:creationId xmlns:a16="http://schemas.microsoft.com/office/drawing/2014/main" xmlns="" id="{1B4E8E92-7DEA-0F4A-A359-B84443B00D1A}"/>
              </a:ext>
            </a:extLst>
          </p:cNvPr>
          <p:cNvSpPr txBox="1">
            <a:spLocks/>
          </p:cNvSpPr>
          <p:nvPr userDrawn="1"/>
        </p:nvSpPr>
        <p:spPr>
          <a:xfrm>
            <a:off x="658368" y="3429000"/>
            <a:ext cx="7827264" cy="685800"/>
          </a:xfrm>
          <a:prstGeom prst="rect">
            <a:avLst/>
          </a:prstGeom>
        </p:spPr>
        <p:txBody>
          <a:bodyPr vert="horz" lIns="0" tIns="228600" rIns="0" bIns="45720" rtlCol="0">
            <a:noAutofit/>
          </a:bodyPr>
          <a:lstStyle>
            <a:lvl1pPr marL="0" indent="0" algn="l" defTabSz="914400" rtl="0" eaLnBrk="1" latinLnBrk="0" hangingPunct="1">
              <a:lnSpc>
                <a:spcPct val="90000"/>
              </a:lnSpc>
              <a:spcBef>
                <a:spcPts val="0"/>
              </a:spcBef>
              <a:buClr>
                <a:schemeClr val="tx2"/>
              </a:buClr>
              <a:buFont typeface="Arial" pitchFamily="34" charset="0"/>
              <a:buNone/>
              <a:defRPr sz="2200" kern="1200">
                <a:solidFill>
                  <a:srgbClr val="DF5F10"/>
                </a:solidFill>
                <a:latin typeface="+mn-lt"/>
                <a:ea typeface="+mn-ea"/>
                <a:cs typeface="+mn-cs"/>
              </a:defRPr>
            </a:lvl1pPr>
            <a:lvl2pPr marL="457200" indent="0" algn="ctr" defTabSz="914400" rtl="0" eaLnBrk="1" latinLnBrk="0" hangingPunct="1">
              <a:lnSpc>
                <a:spcPct val="90000"/>
              </a:lnSpc>
              <a:spcBef>
                <a:spcPts val="600"/>
              </a:spcBef>
              <a:buClr>
                <a:schemeClr val="bg2">
                  <a:lumMod val="40000"/>
                  <a:lumOff val="60000"/>
                </a:schemeClr>
              </a:buClr>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Clr>
                <a:schemeClr val="bg2">
                  <a:lumMod val="40000"/>
                  <a:lumOff val="60000"/>
                </a:schemeClr>
              </a:buClr>
              <a:buFont typeface="Arial" pitchFamily="34" charset="0"/>
              <a:buNone/>
              <a:defRPr sz="2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Clr>
                <a:schemeClr val="bg2">
                  <a:lumMod val="40000"/>
                  <a:lumOff val="60000"/>
                </a:schemeClr>
              </a:buClr>
              <a:buFont typeface="Arial" pitchFamily="34" charset="0"/>
              <a:buNone/>
              <a:defRPr sz="2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Clr>
                <a:schemeClr val="bg2">
                  <a:lumMod val="40000"/>
                  <a:lumOff val="60000"/>
                </a:schemeClr>
              </a:buClr>
              <a:buFont typeface="Arial" pitchFamily="34" charset="0"/>
              <a:buNone/>
              <a:defRPr sz="28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00000"/>
              </a:lnSpc>
            </a:pPr>
            <a:r>
              <a:rPr lang="en-US" sz="1600" dirty="0">
                <a:solidFill>
                  <a:schemeClr val="tx1"/>
                </a:solidFill>
              </a:rPr>
              <a:t>Minimally Disruptive Medicine</a:t>
            </a:r>
          </a:p>
          <a:p>
            <a:pPr>
              <a:lnSpc>
                <a:spcPct val="100000"/>
              </a:lnSpc>
            </a:pPr>
            <a:r>
              <a:rPr lang="en-US" sz="1600" dirty="0">
                <a:solidFill>
                  <a:schemeClr val="tx1"/>
                </a:solidFill>
              </a:rPr>
              <a:t>Rochester. October 3, 2018</a:t>
            </a:r>
          </a:p>
        </p:txBody>
      </p:sp>
    </p:spTree>
    <p:extLst>
      <p:ext uri="{BB962C8B-B14F-4D97-AF65-F5344CB8AC3E}">
        <p14:creationId xmlns:p14="http://schemas.microsoft.com/office/powerpoint/2010/main" val="290027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D5944E"/>
              </a:buClr>
              <a:defRPr>
                <a:solidFill>
                  <a:srgbClr val="A6CBFF"/>
                </a:solidFill>
              </a:defRPr>
            </a:lvl1pPr>
            <a:lvl2pPr>
              <a:buClr>
                <a:srgbClr val="EAAD65"/>
              </a:buClr>
              <a:defRPr>
                <a:solidFill>
                  <a:srgbClr val="A6CBFF"/>
                </a:solidFill>
              </a:defRPr>
            </a:lvl2pPr>
            <a:lvl3pPr>
              <a:defRPr>
                <a:solidFill>
                  <a:srgbClr val="A6CBFF"/>
                </a:solidFill>
              </a:defRPr>
            </a:lvl3pPr>
            <a:lvl4pPr>
              <a:defRPr>
                <a:solidFill>
                  <a:srgbClr val="A6CBFF"/>
                </a:solidFill>
              </a:defRPr>
            </a:lvl4pPr>
            <a:lvl5pPr>
              <a:defRPr>
                <a:solidFill>
                  <a:srgbClr val="A6CBFF"/>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485632" y="6528816"/>
            <a:ext cx="658368" cy="109728"/>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AD713-2A88-4927-BA3B-75E8042AC897}" type="slidenum">
              <a:rPr lang="en-US" smtClean="0"/>
              <a:t>‹#›</a:t>
            </a:fld>
            <a:endParaRPr lang="en-US"/>
          </a:p>
        </p:txBody>
      </p:sp>
      <p:grpSp>
        <p:nvGrpSpPr>
          <p:cNvPr id="20" name="Group 19"/>
          <p:cNvGrpSpPr/>
          <p:nvPr userDrawn="1"/>
        </p:nvGrpSpPr>
        <p:grpSpPr>
          <a:xfrm>
            <a:off x="120650" y="6299343"/>
            <a:ext cx="420688" cy="458645"/>
            <a:chOff x="657225" y="681038"/>
            <a:chExt cx="1266825" cy="1381125"/>
          </a:xfrm>
          <a:solidFill>
            <a:srgbClr val="FFFFFF"/>
          </a:solidFill>
        </p:grpSpPr>
        <p:sp>
          <p:nvSpPr>
            <p:cNvPr id="21"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368158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316736" y="1673352"/>
            <a:ext cx="6528816"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485632" y="6528816"/>
            <a:ext cx="658368" cy="109728"/>
          </a:xfrm>
          <a:prstGeom prst="rect">
            <a:avLst/>
          </a:prstGeom>
        </p:spPr>
        <p:txBody>
          <a:bodyPr/>
          <a:lstStyle/>
          <a:p>
            <a:fld id="{D97FB210-E295-4C48-9A72-258649C9FB30}" type="datetime1">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AD713-2A88-4927-BA3B-75E8042AC897}" type="slidenum">
              <a:rPr lang="en-US" smtClean="0"/>
              <a:t>‹#›</a:t>
            </a:fld>
            <a:endParaRPr lang="en-US"/>
          </a:p>
        </p:txBody>
      </p:sp>
      <p:grpSp>
        <p:nvGrpSpPr>
          <p:cNvPr id="20" name="Group 19"/>
          <p:cNvGrpSpPr/>
          <p:nvPr userDrawn="1"/>
        </p:nvGrpSpPr>
        <p:grpSpPr>
          <a:xfrm>
            <a:off x="120650" y="6299343"/>
            <a:ext cx="420688" cy="458645"/>
            <a:chOff x="657225" y="681038"/>
            <a:chExt cx="1266825" cy="1381125"/>
          </a:xfrm>
          <a:solidFill>
            <a:srgbClr val="FFFFFF"/>
          </a:solidFill>
        </p:grpSpPr>
        <p:sp>
          <p:nvSpPr>
            <p:cNvPr id="21"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72525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743200"/>
            <a:ext cx="7827264" cy="1371600"/>
          </a:xfrm>
        </p:spPr>
        <p:txBody>
          <a:bodyPr anchor="b" anchorCtr="0"/>
          <a:lstStyle>
            <a:lvl1pPr algn="l">
              <a:defRPr sz="36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658368" y="4114800"/>
            <a:ext cx="7827264" cy="685800"/>
          </a:xfrm>
        </p:spPr>
        <p:txBody>
          <a:bodyPr anchor="t" anchorCtr="0"/>
          <a:lstStyle>
            <a:lvl1pPr marL="0" indent="0">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485632" y="6528816"/>
            <a:ext cx="658368" cy="109728"/>
          </a:xfrm>
          <a:prstGeom prst="rect">
            <a:avLst/>
          </a:prstGeom>
        </p:spPr>
        <p:txBody>
          <a:bodyPr/>
          <a:lstStyle/>
          <a:p>
            <a:fld id="{1FDBD925-4163-4BF1-942F-36F23B47ECBC}" type="datetime1">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AD713-2A88-4927-BA3B-75E8042AC897}" type="slidenum">
              <a:rPr lang="en-US" smtClean="0"/>
              <a:t>‹#›</a:t>
            </a:fld>
            <a:endParaRPr lang="en-US"/>
          </a:p>
        </p:txBody>
      </p:sp>
      <p:grpSp>
        <p:nvGrpSpPr>
          <p:cNvPr id="20" name="Group 19"/>
          <p:cNvGrpSpPr/>
          <p:nvPr userDrawn="1"/>
        </p:nvGrpSpPr>
        <p:grpSpPr>
          <a:xfrm>
            <a:off x="120650" y="6299343"/>
            <a:ext cx="420688" cy="458645"/>
            <a:chOff x="657225" y="681038"/>
            <a:chExt cx="1266825" cy="1381125"/>
          </a:xfrm>
          <a:solidFill>
            <a:srgbClr val="FFFFFF"/>
          </a:solidFill>
        </p:grpSpPr>
        <p:sp>
          <p:nvSpPr>
            <p:cNvPr id="21"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31830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485632" y="6528816"/>
            <a:ext cx="658368" cy="109728"/>
          </a:xfrm>
          <a:prstGeom prst="rect">
            <a:avLst/>
          </a:prstGeom>
        </p:spPr>
        <p:txBody>
          <a:bodyPr/>
          <a:lstStyle/>
          <a:p>
            <a:fld id="{ADB12CFE-CBF6-4D2E-A6BC-DDC5AB62099E}" type="datetime1">
              <a:rPr lang="en-US" smtClean="0"/>
              <a:t>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CAD713-2A88-4927-BA3B-75E8042AC897}" type="slidenum">
              <a:rPr lang="en-US" smtClean="0"/>
              <a:t>‹#›</a:t>
            </a:fld>
            <a:endParaRPr lang="en-US"/>
          </a:p>
        </p:txBody>
      </p:sp>
      <p:grpSp>
        <p:nvGrpSpPr>
          <p:cNvPr id="21" name="Group 20"/>
          <p:cNvGrpSpPr/>
          <p:nvPr userDrawn="1"/>
        </p:nvGrpSpPr>
        <p:grpSpPr>
          <a:xfrm>
            <a:off x="120650" y="6299343"/>
            <a:ext cx="420688" cy="458645"/>
            <a:chOff x="657225" y="681038"/>
            <a:chExt cx="1266825" cy="1381125"/>
          </a:xfrm>
          <a:solidFill>
            <a:srgbClr val="FFFFFF"/>
          </a:solidFill>
        </p:grpSpPr>
        <p:sp>
          <p:nvSpPr>
            <p:cNvPr id="22"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86004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485632" y="6528816"/>
            <a:ext cx="658368" cy="109728"/>
          </a:xfrm>
          <a:prstGeom prst="rect">
            <a:avLst/>
          </a:prstGeom>
        </p:spPr>
        <p:txBody>
          <a:bodyPr/>
          <a:lstStyle/>
          <a:p>
            <a:fld id="{4B8937B4-7E4A-43AC-BC78-209FE08835BA}" type="datetime1">
              <a:rPr lang="en-US" smtClean="0"/>
              <a:t>11/9/2018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CAD713-2A88-4927-BA3B-75E8042AC897}" type="slidenum">
              <a:rPr lang="en-US" smtClean="0"/>
              <a:t>‹#›</a:t>
            </a:fld>
            <a:endParaRPr lang="en-US"/>
          </a:p>
        </p:txBody>
      </p:sp>
      <p:grpSp>
        <p:nvGrpSpPr>
          <p:cNvPr id="23" name="Group 22"/>
          <p:cNvGrpSpPr/>
          <p:nvPr userDrawn="1"/>
        </p:nvGrpSpPr>
        <p:grpSpPr>
          <a:xfrm>
            <a:off x="120650" y="6299343"/>
            <a:ext cx="420688" cy="458645"/>
            <a:chOff x="657225" y="681038"/>
            <a:chExt cx="1266825" cy="1381125"/>
          </a:xfrm>
          <a:solidFill>
            <a:srgbClr val="FFFFFF"/>
          </a:solidFill>
        </p:grpSpPr>
        <p:sp>
          <p:nvSpPr>
            <p:cNvPr id="24"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99043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485632" y="6528816"/>
            <a:ext cx="658368" cy="109728"/>
          </a:xfrm>
          <a:prstGeom prst="rect">
            <a:avLst/>
          </a:prstGeom>
        </p:spPr>
        <p:txBody>
          <a:bodyPr/>
          <a:lstStyle/>
          <a:p>
            <a:fld id="{67EF82CC-9F5E-4420-B3C4-E72F85E1878C}" type="datetime1">
              <a:rPr lang="en-US" smtClean="0"/>
              <a:t>11/9/2018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CAD713-2A88-4927-BA3B-75E8042AC897}" type="slidenum">
              <a:rPr lang="en-US" smtClean="0"/>
              <a:t>‹#›</a:t>
            </a:fld>
            <a:endParaRPr lang="en-US"/>
          </a:p>
        </p:txBody>
      </p:sp>
      <p:grpSp>
        <p:nvGrpSpPr>
          <p:cNvPr id="19" name="Group 18"/>
          <p:cNvGrpSpPr/>
          <p:nvPr userDrawn="1"/>
        </p:nvGrpSpPr>
        <p:grpSpPr>
          <a:xfrm>
            <a:off x="120650" y="6299343"/>
            <a:ext cx="420688" cy="458645"/>
            <a:chOff x="657225" y="681038"/>
            <a:chExt cx="1266825" cy="1381125"/>
          </a:xfrm>
          <a:solidFill>
            <a:srgbClr val="FFFFFF"/>
          </a:solidFill>
        </p:grpSpPr>
        <p:sp>
          <p:nvSpPr>
            <p:cNvPr id="20"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780499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485632" y="6528816"/>
            <a:ext cx="658368" cy="109728"/>
          </a:xfrm>
          <a:prstGeom prst="rect">
            <a:avLst/>
          </a:prstGeom>
        </p:spPr>
        <p:txBody>
          <a:bodyPr/>
          <a:lstStyle/>
          <a:p>
            <a:fld id="{7AD3689C-DB67-4CCA-A848-22EFE3383AEC}" type="datetime1">
              <a:rPr lang="en-US" smtClean="0"/>
              <a:t>11/9/2018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CAD713-2A88-4927-BA3B-75E8042AC897}" type="slidenum">
              <a:rPr lang="en-US" smtClean="0"/>
              <a:t>‹#›</a:t>
            </a:fld>
            <a:endParaRPr lang="en-US"/>
          </a:p>
        </p:txBody>
      </p:sp>
      <p:grpSp>
        <p:nvGrpSpPr>
          <p:cNvPr id="18" name="Group 17"/>
          <p:cNvGrpSpPr/>
          <p:nvPr userDrawn="1"/>
        </p:nvGrpSpPr>
        <p:grpSpPr>
          <a:xfrm>
            <a:off x="120650" y="6299343"/>
            <a:ext cx="420688" cy="458645"/>
            <a:chOff x="657225" y="681038"/>
            <a:chExt cx="1266825" cy="1381125"/>
          </a:xfrm>
          <a:solidFill>
            <a:srgbClr val="FFFFFF"/>
          </a:solidFill>
        </p:grpSpPr>
        <p:sp>
          <p:nvSpPr>
            <p:cNvPr id="19"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17252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485632" y="6528816"/>
            <a:ext cx="658368" cy="109728"/>
          </a:xfrm>
          <a:prstGeom prst="rect">
            <a:avLst/>
          </a:prstGeom>
        </p:spPr>
        <p:txBody>
          <a:bodyPr/>
          <a:lstStyle/>
          <a:p>
            <a:fld id="{EB9569EB-1ECE-4E8F-9036-8173B5125D81}" type="datetime1">
              <a:rPr lang="en-US" smtClean="0"/>
              <a:t>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CAD713-2A88-4927-BA3B-75E8042AC897}" type="slidenum">
              <a:rPr lang="en-US" smtClean="0"/>
              <a:t>‹#›</a:t>
            </a:fld>
            <a:endParaRPr lang="en-US"/>
          </a:p>
        </p:txBody>
      </p:sp>
      <p:grpSp>
        <p:nvGrpSpPr>
          <p:cNvPr id="21" name="Group 20"/>
          <p:cNvGrpSpPr/>
          <p:nvPr userDrawn="1"/>
        </p:nvGrpSpPr>
        <p:grpSpPr>
          <a:xfrm>
            <a:off x="120650" y="6299343"/>
            <a:ext cx="420688" cy="458645"/>
            <a:chOff x="657225" y="681038"/>
            <a:chExt cx="1266825" cy="1381125"/>
          </a:xfrm>
          <a:solidFill>
            <a:srgbClr val="FFFFFF"/>
          </a:solidFill>
        </p:grpSpPr>
        <p:sp>
          <p:nvSpPr>
            <p:cNvPr id="22"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341888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0"/>
            </a:lvl1pPr>
          </a:lstStyle>
          <a:p>
            <a:r>
              <a:rPr lang="en-US"/>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485632" y="6528816"/>
            <a:ext cx="658368" cy="109728"/>
          </a:xfrm>
          <a:prstGeom prst="rect">
            <a:avLst/>
          </a:prstGeom>
        </p:spPr>
        <p:txBody>
          <a:bodyPr/>
          <a:lstStyle/>
          <a:p>
            <a:fld id="{8F405428-9570-4274-A7BE-CFC37835A78D}" type="datetime1">
              <a:rPr lang="en-US" smtClean="0"/>
              <a:t>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CAD713-2A88-4927-BA3B-75E8042AC897}" type="slidenum">
              <a:rPr lang="en-US" smtClean="0"/>
              <a:t>‹#›</a:t>
            </a:fld>
            <a:endParaRPr lang="en-US"/>
          </a:p>
        </p:txBody>
      </p:sp>
      <p:grpSp>
        <p:nvGrpSpPr>
          <p:cNvPr id="21" name="Group 20"/>
          <p:cNvGrpSpPr/>
          <p:nvPr userDrawn="1"/>
        </p:nvGrpSpPr>
        <p:grpSpPr>
          <a:xfrm>
            <a:off x="120650" y="6299343"/>
            <a:ext cx="420688" cy="458645"/>
            <a:chOff x="657225" y="681038"/>
            <a:chExt cx="1266825" cy="1381125"/>
          </a:xfrm>
          <a:solidFill>
            <a:srgbClr val="FFFFFF"/>
          </a:solidFill>
        </p:grpSpPr>
        <p:sp>
          <p:nvSpPr>
            <p:cNvPr id="22"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92685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a:t>Click to edit Master title style</a:t>
            </a:r>
          </a:p>
        </p:txBody>
      </p:sp>
      <p:sp>
        <p:nvSpPr>
          <p:cNvPr id="3" name="Date Placeholder 2"/>
          <p:cNvSpPr>
            <a:spLocks noGrp="1"/>
          </p:cNvSpPr>
          <p:nvPr>
            <p:ph type="dt" sz="half" idx="10"/>
          </p:nvPr>
        </p:nvSpPr>
        <p:spPr>
          <a:xfrm>
            <a:off x="8485632" y="6528816"/>
            <a:ext cx="658368" cy="109728"/>
          </a:xfrm>
          <a:prstGeom prst="rect">
            <a:avLst/>
          </a:prstGeom>
        </p:spPr>
        <p:txBody>
          <a:bodyPr/>
          <a:lstStyle/>
          <a:p>
            <a:fld id="{F6462CF2-628F-4084-A070-61EC1C6E5F1D}" type="datetime1">
              <a:rPr lang="en-US" smtClean="0"/>
              <a:t>11/9/2018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CAD713-2A88-4927-BA3B-75E8042AC897}" type="slidenum">
              <a:rPr lang="en-US" smtClean="0"/>
              <a:t>‹#›</a:t>
            </a:fld>
            <a:endParaRPr lang="en-US"/>
          </a:p>
        </p:txBody>
      </p:sp>
      <p:grpSp>
        <p:nvGrpSpPr>
          <p:cNvPr id="31" name="Group 30"/>
          <p:cNvGrpSpPr/>
          <p:nvPr userDrawn="1"/>
        </p:nvGrpSpPr>
        <p:grpSpPr>
          <a:xfrm>
            <a:off x="3937794" y="681038"/>
            <a:ext cx="1266825" cy="1381125"/>
            <a:chOff x="657225" y="681038"/>
            <a:chExt cx="1266825" cy="1381125"/>
          </a:xfrm>
          <a:solidFill>
            <a:srgbClr val="FFFFFF"/>
          </a:solidFill>
        </p:grpSpPr>
        <p:sp>
          <p:nvSpPr>
            <p:cNvPr id="32" name="Freeform 5"/>
            <p:cNvSpPr>
              <a:spLocks noEditPoints="1"/>
            </p:cNvSpPr>
            <p:nvPr userDrawn="1"/>
          </p:nvSpPr>
          <p:spPr bwMode="auto">
            <a:xfrm>
              <a:off x="846138" y="1354138"/>
              <a:ext cx="887413" cy="708025"/>
            </a:xfrm>
            <a:custGeom>
              <a:avLst/>
              <a:gdLst>
                <a:gd name="T0" fmla="*/ 2203 w 2794"/>
                <a:gd name="T1" fmla="*/ 0 h 2229"/>
                <a:gd name="T2" fmla="*/ 1613 w 2794"/>
                <a:gd name="T3" fmla="*/ 0 h 2229"/>
                <a:gd name="T4" fmla="*/ 1613 w 2794"/>
                <a:gd name="T5" fmla="*/ 665 h 2229"/>
                <a:gd name="T6" fmla="*/ 1904 w 2794"/>
                <a:gd name="T7" fmla="*/ 1330 h 2229"/>
                <a:gd name="T8" fmla="*/ 1904 w 2794"/>
                <a:gd name="T9" fmla="*/ 1237 h 2229"/>
                <a:gd name="T10" fmla="*/ 1749 w 2794"/>
                <a:gd name="T11" fmla="*/ 747 h 2229"/>
                <a:gd name="T12" fmla="*/ 1749 w 2794"/>
                <a:gd name="T13" fmla="*/ 573 h 2229"/>
                <a:gd name="T14" fmla="*/ 1972 w 2794"/>
                <a:gd name="T15" fmla="*/ 573 h 2229"/>
                <a:gd name="T16" fmla="*/ 1972 w 2794"/>
                <a:gd name="T17" fmla="*/ 1332 h 2229"/>
                <a:gd name="T18" fmla="*/ 1401 w 2794"/>
                <a:gd name="T19" fmla="*/ 2182 h 2229"/>
                <a:gd name="T20" fmla="*/ 829 w 2794"/>
                <a:gd name="T21" fmla="*/ 1374 h 2229"/>
                <a:gd name="T22" fmla="*/ 1180 w 2794"/>
                <a:gd name="T23" fmla="*/ 665 h 2229"/>
                <a:gd name="T24" fmla="*/ 1180 w 2794"/>
                <a:gd name="T25" fmla="*/ 573 h 2229"/>
                <a:gd name="T26" fmla="*/ 1401 w 2794"/>
                <a:gd name="T27" fmla="*/ 573 h 2229"/>
                <a:gd name="T28" fmla="*/ 1542 w 2794"/>
                <a:gd name="T29" fmla="*/ 573 h 2229"/>
                <a:gd name="T30" fmla="*/ 1542 w 2794"/>
                <a:gd name="T31" fmla="*/ 436 h 2229"/>
                <a:gd name="T32" fmla="*/ 1401 w 2794"/>
                <a:gd name="T33" fmla="*/ 436 h 2229"/>
                <a:gd name="T34" fmla="*/ 1180 w 2794"/>
                <a:gd name="T35" fmla="*/ 436 h 2229"/>
                <a:gd name="T36" fmla="*/ 1180 w 2794"/>
                <a:gd name="T37" fmla="*/ 436 h 2229"/>
                <a:gd name="T38" fmla="*/ 1044 w 2794"/>
                <a:gd name="T39" fmla="*/ 436 h 2229"/>
                <a:gd name="T40" fmla="*/ 1044 w 2794"/>
                <a:gd name="T41" fmla="*/ 436 h 2229"/>
                <a:gd name="T42" fmla="*/ 692 w 2794"/>
                <a:gd name="T43" fmla="*/ 436 h 2229"/>
                <a:gd name="T44" fmla="*/ 692 w 2794"/>
                <a:gd name="T45" fmla="*/ 1234 h 2229"/>
                <a:gd name="T46" fmla="*/ 695 w 2794"/>
                <a:gd name="T47" fmla="*/ 1315 h 2229"/>
                <a:gd name="T48" fmla="*/ 695 w 2794"/>
                <a:gd name="T49" fmla="*/ 1315 h 2229"/>
                <a:gd name="T50" fmla="*/ 829 w 2794"/>
                <a:gd name="T51" fmla="*/ 1205 h 2229"/>
                <a:gd name="T52" fmla="*/ 829 w 2794"/>
                <a:gd name="T53" fmla="*/ 1205 h 2229"/>
                <a:gd name="T54" fmla="*/ 829 w 2794"/>
                <a:gd name="T55" fmla="*/ 573 h 2229"/>
                <a:gd name="T56" fmla="*/ 1044 w 2794"/>
                <a:gd name="T57" fmla="*/ 573 h 2229"/>
                <a:gd name="T58" fmla="*/ 1044 w 2794"/>
                <a:gd name="T59" fmla="*/ 573 h 2229"/>
                <a:gd name="T60" fmla="*/ 1044 w 2794"/>
                <a:gd name="T61" fmla="*/ 747 h 2229"/>
                <a:gd name="T62" fmla="*/ 590 w 2794"/>
                <a:gd name="T63" fmla="*/ 1447 h 2229"/>
                <a:gd name="T64" fmla="*/ 135 w 2794"/>
                <a:gd name="T65" fmla="*/ 747 h 2229"/>
                <a:gd name="T66" fmla="*/ 135 w 2794"/>
                <a:gd name="T67" fmla="*/ 136 h 2229"/>
                <a:gd name="T68" fmla="*/ 590 w 2794"/>
                <a:gd name="T69" fmla="*/ 136 h 2229"/>
                <a:gd name="T70" fmla="*/ 1044 w 2794"/>
                <a:gd name="T71" fmla="*/ 136 h 2229"/>
                <a:gd name="T72" fmla="*/ 1044 w 2794"/>
                <a:gd name="T73" fmla="*/ 370 h 2229"/>
                <a:gd name="T74" fmla="*/ 1180 w 2794"/>
                <a:gd name="T75" fmla="*/ 370 h 2229"/>
                <a:gd name="T76" fmla="*/ 1180 w 2794"/>
                <a:gd name="T77" fmla="*/ 0 h 2229"/>
                <a:gd name="T78" fmla="*/ 590 w 2794"/>
                <a:gd name="T79" fmla="*/ 0 h 2229"/>
                <a:gd name="T80" fmla="*/ 0 w 2794"/>
                <a:gd name="T81" fmla="*/ 0 h 2229"/>
                <a:gd name="T82" fmla="*/ 0 w 2794"/>
                <a:gd name="T83" fmla="*/ 665 h 2229"/>
                <a:gd name="T84" fmla="*/ 590 w 2794"/>
                <a:gd name="T85" fmla="*/ 1495 h 2229"/>
                <a:gd name="T86" fmla="*/ 708 w 2794"/>
                <a:gd name="T87" fmla="*/ 1444 h 2229"/>
                <a:gd name="T88" fmla="*/ 1401 w 2794"/>
                <a:gd name="T89" fmla="*/ 2229 h 2229"/>
                <a:gd name="T90" fmla="*/ 2093 w 2794"/>
                <a:gd name="T91" fmla="*/ 1447 h 2229"/>
                <a:gd name="T92" fmla="*/ 2203 w 2794"/>
                <a:gd name="T93" fmla="*/ 1495 h 2229"/>
                <a:gd name="T94" fmla="*/ 2794 w 2794"/>
                <a:gd name="T95" fmla="*/ 665 h 2229"/>
                <a:gd name="T96" fmla="*/ 2794 w 2794"/>
                <a:gd name="T97" fmla="*/ 0 h 2229"/>
                <a:gd name="T98" fmla="*/ 2203 w 2794"/>
                <a:gd name="T99" fmla="*/ 0 h 2229"/>
                <a:gd name="T100" fmla="*/ 2658 w 2794"/>
                <a:gd name="T101" fmla="*/ 747 h 2229"/>
                <a:gd name="T102" fmla="*/ 2203 w 2794"/>
                <a:gd name="T103" fmla="*/ 1447 h 2229"/>
                <a:gd name="T104" fmla="*/ 2100 w 2794"/>
                <a:gd name="T105" fmla="*/ 1395 h 2229"/>
                <a:gd name="T106" fmla="*/ 2109 w 2794"/>
                <a:gd name="T107" fmla="*/ 1234 h 2229"/>
                <a:gd name="T108" fmla="*/ 2109 w 2794"/>
                <a:gd name="T109" fmla="*/ 436 h 2229"/>
                <a:gd name="T110" fmla="*/ 1749 w 2794"/>
                <a:gd name="T111" fmla="*/ 436 h 2229"/>
                <a:gd name="T112" fmla="*/ 1749 w 2794"/>
                <a:gd name="T113" fmla="*/ 136 h 2229"/>
                <a:gd name="T114" fmla="*/ 2203 w 2794"/>
                <a:gd name="T115" fmla="*/ 136 h 2229"/>
                <a:gd name="T116" fmla="*/ 2658 w 2794"/>
                <a:gd name="T117" fmla="*/ 136 h 2229"/>
                <a:gd name="T118" fmla="*/ 2658 w 2794"/>
                <a:gd name="T119" fmla="*/ 747 h 2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4" h="2229">
                  <a:moveTo>
                    <a:pt x="2203" y="0"/>
                  </a:moveTo>
                  <a:cubicBezTo>
                    <a:pt x="1613" y="0"/>
                    <a:pt x="1613" y="0"/>
                    <a:pt x="1613" y="0"/>
                  </a:cubicBezTo>
                  <a:cubicBezTo>
                    <a:pt x="1613" y="665"/>
                    <a:pt x="1613" y="665"/>
                    <a:pt x="1613" y="665"/>
                  </a:cubicBezTo>
                  <a:cubicBezTo>
                    <a:pt x="1613" y="970"/>
                    <a:pt x="1719" y="1183"/>
                    <a:pt x="1904" y="1330"/>
                  </a:cubicBezTo>
                  <a:cubicBezTo>
                    <a:pt x="1904" y="1237"/>
                    <a:pt x="1904" y="1237"/>
                    <a:pt x="1904" y="1237"/>
                  </a:cubicBezTo>
                  <a:cubicBezTo>
                    <a:pt x="1769" y="1081"/>
                    <a:pt x="1749" y="901"/>
                    <a:pt x="1749" y="747"/>
                  </a:cubicBezTo>
                  <a:cubicBezTo>
                    <a:pt x="1749" y="573"/>
                    <a:pt x="1749" y="573"/>
                    <a:pt x="1749" y="573"/>
                  </a:cubicBezTo>
                  <a:cubicBezTo>
                    <a:pt x="1972" y="573"/>
                    <a:pt x="1972" y="573"/>
                    <a:pt x="1972" y="573"/>
                  </a:cubicBezTo>
                  <a:cubicBezTo>
                    <a:pt x="1972" y="1332"/>
                    <a:pt x="1972" y="1332"/>
                    <a:pt x="1972" y="1332"/>
                  </a:cubicBezTo>
                  <a:cubicBezTo>
                    <a:pt x="1972" y="1609"/>
                    <a:pt x="1895" y="1961"/>
                    <a:pt x="1401" y="2182"/>
                  </a:cubicBezTo>
                  <a:cubicBezTo>
                    <a:pt x="931" y="1972"/>
                    <a:pt x="838" y="1643"/>
                    <a:pt x="829" y="1374"/>
                  </a:cubicBezTo>
                  <a:cubicBezTo>
                    <a:pt x="1051" y="1225"/>
                    <a:pt x="1180" y="1001"/>
                    <a:pt x="1180" y="665"/>
                  </a:cubicBezTo>
                  <a:cubicBezTo>
                    <a:pt x="1180" y="573"/>
                    <a:pt x="1180" y="573"/>
                    <a:pt x="1180" y="573"/>
                  </a:cubicBezTo>
                  <a:cubicBezTo>
                    <a:pt x="1401" y="573"/>
                    <a:pt x="1401" y="573"/>
                    <a:pt x="1401" y="573"/>
                  </a:cubicBezTo>
                  <a:cubicBezTo>
                    <a:pt x="1542" y="573"/>
                    <a:pt x="1542" y="573"/>
                    <a:pt x="1542" y="573"/>
                  </a:cubicBezTo>
                  <a:cubicBezTo>
                    <a:pt x="1542" y="436"/>
                    <a:pt x="1542" y="436"/>
                    <a:pt x="1542" y="436"/>
                  </a:cubicBezTo>
                  <a:cubicBezTo>
                    <a:pt x="1401" y="436"/>
                    <a:pt x="1401" y="436"/>
                    <a:pt x="1401" y="436"/>
                  </a:cubicBezTo>
                  <a:cubicBezTo>
                    <a:pt x="1180" y="436"/>
                    <a:pt x="1180" y="436"/>
                    <a:pt x="1180" y="436"/>
                  </a:cubicBezTo>
                  <a:cubicBezTo>
                    <a:pt x="1180" y="436"/>
                    <a:pt x="1180" y="436"/>
                    <a:pt x="1180" y="436"/>
                  </a:cubicBezTo>
                  <a:cubicBezTo>
                    <a:pt x="1044" y="436"/>
                    <a:pt x="1044" y="436"/>
                    <a:pt x="1044" y="436"/>
                  </a:cubicBezTo>
                  <a:cubicBezTo>
                    <a:pt x="1044" y="436"/>
                    <a:pt x="1044" y="436"/>
                    <a:pt x="1044" y="436"/>
                  </a:cubicBezTo>
                  <a:cubicBezTo>
                    <a:pt x="692" y="436"/>
                    <a:pt x="692" y="436"/>
                    <a:pt x="692" y="436"/>
                  </a:cubicBezTo>
                  <a:cubicBezTo>
                    <a:pt x="692" y="1234"/>
                    <a:pt x="692" y="1234"/>
                    <a:pt x="692" y="1234"/>
                  </a:cubicBezTo>
                  <a:cubicBezTo>
                    <a:pt x="692" y="1262"/>
                    <a:pt x="693" y="1289"/>
                    <a:pt x="695" y="1315"/>
                  </a:cubicBezTo>
                  <a:cubicBezTo>
                    <a:pt x="695" y="1315"/>
                    <a:pt x="695" y="1315"/>
                    <a:pt x="695" y="1315"/>
                  </a:cubicBezTo>
                  <a:cubicBezTo>
                    <a:pt x="748" y="1280"/>
                    <a:pt x="792" y="1244"/>
                    <a:pt x="829" y="1205"/>
                  </a:cubicBezTo>
                  <a:cubicBezTo>
                    <a:pt x="829" y="1205"/>
                    <a:pt x="829" y="1205"/>
                    <a:pt x="829" y="1205"/>
                  </a:cubicBezTo>
                  <a:cubicBezTo>
                    <a:pt x="829" y="573"/>
                    <a:pt x="829" y="573"/>
                    <a:pt x="829" y="573"/>
                  </a:cubicBezTo>
                  <a:cubicBezTo>
                    <a:pt x="1044" y="573"/>
                    <a:pt x="1044" y="573"/>
                    <a:pt x="1044" y="573"/>
                  </a:cubicBezTo>
                  <a:cubicBezTo>
                    <a:pt x="1044" y="573"/>
                    <a:pt x="1044" y="573"/>
                    <a:pt x="1044" y="573"/>
                  </a:cubicBezTo>
                  <a:cubicBezTo>
                    <a:pt x="1044" y="747"/>
                    <a:pt x="1044" y="747"/>
                    <a:pt x="1044" y="747"/>
                  </a:cubicBezTo>
                  <a:cubicBezTo>
                    <a:pt x="1044" y="978"/>
                    <a:pt x="1001" y="1263"/>
                    <a:pt x="590" y="1447"/>
                  </a:cubicBezTo>
                  <a:cubicBezTo>
                    <a:pt x="178" y="1263"/>
                    <a:pt x="135" y="978"/>
                    <a:pt x="135" y="747"/>
                  </a:cubicBezTo>
                  <a:cubicBezTo>
                    <a:pt x="135" y="136"/>
                    <a:pt x="135" y="136"/>
                    <a:pt x="135" y="136"/>
                  </a:cubicBezTo>
                  <a:cubicBezTo>
                    <a:pt x="590" y="136"/>
                    <a:pt x="590" y="136"/>
                    <a:pt x="590" y="136"/>
                  </a:cubicBezTo>
                  <a:cubicBezTo>
                    <a:pt x="1044" y="136"/>
                    <a:pt x="1044" y="136"/>
                    <a:pt x="1044" y="136"/>
                  </a:cubicBezTo>
                  <a:cubicBezTo>
                    <a:pt x="1044" y="370"/>
                    <a:pt x="1044" y="370"/>
                    <a:pt x="1044" y="370"/>
                  </a:cubicBezTo>
                  <a:cubicBezTo>
                    <a:pt x="1180" y="370"/>
                    <a:pt x="1180" y="370"/>
                    <a:pt x="1180" y="370"/>
                  </a:cubicBezTo>
                  <a:cubicBezTo>
                    <a:pt x="1180" y="0"/>
                    <a:pt x="1180" y="0"/>
                    <a:pt x="1180" y="0"/>
                  </a:cubicBezTo>
                  <a:cubicBezTo>
                    <a:pt x="590" y="0"/>
                    <a:pt x="590" y="0"/>
                    <a:pt x="590" y="0"/>
                  </a:cubicBezTo>
                  <a:cubicBezTo>
                    <a:pt x="0" y="0"/>
                    <a:pt x="0" y="0"/>
                    <a:pt x="0" y="0"/>
                  </a:cubicBezTo>
                  <a:cubicBezTo>
                    <a:pt x="0" y="665"/>
                    <a:pt x="0" y="665"/>
                    <a:pt x="0" y="665"/>
                  </a:cubicBezTo>
                  <a:cubicBezTo>
                    <a:pt x="0" y="1109"/>
                    <a:pt x="224" y="1357"/>
                    <a:pt x="590" y="1495"/>
                  </a:cubicBezTo>
                  <a:cubicBezTo>
                    <a:pt x="631" y="1479"/>
                    <a:pt x="670" y="1462"/>
                    <a:pt x="708" y="1444"/>
                  </a:cubicBezTo>
                  <a:cubicBezTo>
                    <a:pt x="771" y="1847"/>
                    <a:pt x="1023" y="2087"/>
                    <a:pt x="1401" y="2229"/>
                  </a:cubicBezTo>
                  <a:cubicBezTo>
                    <a:pt x="1777" y="2087"/>
                    <a:pt x="2029" y="1848"/>
                    <a:pt x="2093" y="1447"/>
                  </a:cubicBezTo>
                  <a:cubicBezTo>
                    <a:pt x="2128" y="1464"/>
                    <a:pt x="2165" y="1480"/>
                    <a:pt x="2203" y="1495"/>
                  </a:cubicBezTo>
                  <a:cubicBezTo>
                    <a:pt x="2569" y="1357"/>
                    <a:pt x="2794" y="1109"/>
                    <a:pt x="2794" y="665"/>
                  </a:cubicBezTo>
                  <a:cubicBezTo>
                    <a:pt x="2794" y="0"/>
                    <a:pt x="2794" y="0"/>
                    <a:pt x="2794" y="0"/>
                  </a:cubicBezTo>
                  <a:lnTo>
                    <a:pt x="2203" y="0"/>
                  </a:lnTo>
                  <a:close/>
                  <a:moveTo>
                    <a:pt x="2658" y="747"/>
                  </a:moveTo>
                  <a:cubicBezTo>
                    <a:pt x="2658" y="978"/>
                    <a:pt x="2615" y="1263"/>
                    <a:pt x="2203" y="1447"/>
                  </a:cubicBezTo>
                  <a:cubicBezTo>
                    <a:pt x="2166" y="1431"/>
                    <a:pt x="2131" y="1413"/>
                    <a:pt x="2100" y="1395"/>
                  </a:cubicBezTo>
                  <a:cubicBezTo>
                    <a:pt x="2106" y="1344"/>
                    <a:pt x="2109" y="1290"/>
                    <a:pt x="2109" y="1234"/>
                  </a:cubicBezTo>
                  <a:cubicBezTo>
                    <a:pt x="2109" y="436"/>
                    <a:pt x="2109" y="436"/>
                    <a:pt x="2109" y="436"/>
                  </a:cubicBezTo>
                  <a:cubicBezTo>
                    <a:pt x="1749" y="436"/>
                    <a:pt x="1749" y="436"/>
                    <a:pt x="1749" y="436"/>
                  </a:cubicBezTo>
                  <a:cubicBezTo>
                    <a:pt x="1749" y="136"/>
                    <a:pt x="1749" y="136"/>
                    <a:pt x="1749" y="136"/>
                  </a:cubicBezTo>
                  <a:cubicBezTo>
                    <a:pt x="2203" y="136"/>
                    <a:pt x="2203" y="136"/>
                    <a:pt x="2203" y="136"/>
                  </a:cubicBezTo>
                  <a:cubicBezTo>
                    <a:pt x="2658" y="136"/>
                    <a:pt x="2658" y="136"/>
                    <a:pt x="2658" y="136"/>
                  </a:cubicBezTo>
                  <a:lnTo>
                    <a:pt x="2658" y="7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6"/>
            <p:cNvSpPr>
              <a:spLocks/>
            </p:cNvSpPr>
            <p:nvPr userDrawn="1"/>
          </p:nvSpPr>
          <p:spPr bwMode="auto">
            <a:xfrm>
              <a:off x="915988" y="1003301"/>
              <a:ext cx="188913" cy="236538"/>
            </a:xfrm>
            <a:custGeom>
              <a:avLst/>
              <a:gdLst>
                <a:gd name="T0" fmla="*/ 49 w 596"/>
                <a:gd name="T1" fmla="*/ 747 h 747"/>
                <a:gd name="T2" fmla="*/ 49 w 596"/>
                <a:gd name="T3" fmla="*/ 721 h 747"/>
                <a:gd name="T4" fmla="*/ 91 w 596"/>
                <a:gd name="T5" fmla="*/ 696 h 747"/>
                <a:gd name="T6" fmla="*/ 99 w 596"/>
                <a:gd name="T7" fmla="*/ 684 h 747"/>
                <a:gd name="T8" fmla="*/ 105 w 596"/>
                <a:gd name="T9" fmla="*/ 621 h 747"/>
                <a:gd name="T10" fmla="*/ 109 w 596"/>
                <a:gd name="T11" fmla="*/ 535 h 747"/>
                <a:gd name="T12" fmla="*/ 109 w 596"/>
                <a:gd name="T13" fmla="*/ 252 h 747"/>
                <a:gd name="T14" fmla="*/ 105 w 596"/>
                <a:gd name="T15" fmla="*/ 112 h 747"/>
                <a:gd name="T16" fmla="*/ 98 w 596"/>
                <a:gd name="T17" fmla="*/ 52 h 747"/>
                <a:gd name="T18" fmla="*/ 78 w 596"/>
                <a:gd name="T19" fmla="*/ 39 h 747"/>
                <a:gd name="T20" fmla="*/ 0 w 596"/>
                <a:gd name="T21" fmla="*/ 33 h 747"/>
                <a:gd name="T22" fmla="*/ 0 w 596"/>
                <a:gd name="T23" fmla="*/ 0 h 747"/>
                <a:gd name="T24" fmla="*/ 165 w 596"/>
                <a:gd name="T25" fmla="*/ 3 h 747"/>
                <a:gd name="T26" fmla="*/ 323 w 596"/>
                <a:gd name="T27" fmla="*/ 0 h 747"/>
                <a:gd name="T28" fmla="*/ 323 w 596"/>
                <a:gd name="T29" fmla="*/ 33 h 747"/>
                <a:gd name="T30" fmla="*/ 243 w 596"/>
                <a:gd name="T31" fmla="*/ 39 h 747"/>
                <a:gd name="T32" fmla="*/ 224 w 596"/>
                <a:gd name="T33" fmla="*/ 51 h 747"/>
                <a:gd name="T34" fmla="*/ 216 w 596"/>
                <a:gd name="T35" fmla="*/ 102 h 747"/>
                <a:gd name="T36" fmla="*/ 213 w 596"/>
                <a:gd name="T37" fmla="*/ 252 h 747"/>
                <a:gd name="T38" fmla="*/ 213 w 596"/>
                <a:gd name="T39" fmla="*/ 606 h 747"/>
                <a:gd name="T40" fmla="*/ 216 w 596"/>
                <a:gd name="T41" fmla="*/ 696 h 747"/>
                <a:gd name="T42" fmla="*/ 303 w 596"/>
                <a:gd name="T43" fmla="*/ 700 h 747"/>
                <a:gd name="T44" fmla="*/ 525 w 596"/>
                <a:gd name="T45" fmla="*/ 681 h 747"/>
                <a:gd name="T46" fmla="*/ 538 w 596"/>
                <a:gd name="T47" fmla="*/ 644 h 747"/>
                <a:gd name="T48" fmla="*/ 560 w 596"/>
                <a:gd name="T49" fmla="*/ 557 h 747"/>
                <a:gd name="T50" fmla="*/ 596 w 596"/>
                <a:gd name="T51" fmla="*/ 557 h 747"/>
                <a:gd name="T52" fmla="*/ 573 w 596"/>
                <a:gd name="T53" fmla="*/ 741 h 747"/>
                <a:gd name="T54" fmla="*/ 537 w 596"/>
                <a:gd name="T55" fmla="*/ 746 h 747"/>
                <a:gd name="T56" fmla="*/ 449 w 596"/>
                <a:gd name="T57" fmla="*/ 747 h 747"/>
                <a:gd name="T58" fmla="*/ 156 w 596"/>
                <a:gd name="T59" fmla="*/ 744 h 747"/>
                <a:gd name="T60" fmla="*/ 49 w 596"/>
                <a:gd name="T61"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747">
                  <a:moveTo>
                    <a:pt x="49" y="747"/>
                  </a:moveTo>
                  <a:cubicBezTo>
                    <a:pt x="49" y="721"/>
                    <a:pt x="49" y="721"/>
                    <a:pt x="49" y="721"/>
                  </a:cubicBezTo>
                  <a:cubicBezTo>
                    <a:pt x="71" y="710"/>
                    <a:pt x="85" y="702"/>
                    <a:pt x="91" y="696"/>
                  </a:cubicBezTo>
                  <a:cubicBezTo>
                    <a:pt x="95" y="693"/>
                    <a:pt x="98" y="689"/>
                    <a:pt x="99" y="684"/>
                  </a:cubicBezTo>
                  <a:cubicBezTo>
                    <a:pt x="102" y="675"/>
                    <a:pt x="104" y="654"/>
                    <a:pt x="105" y="621"/>
                  </a:cubicBezTo>
                  <a:cubicBezTo>
                    <a:pt x="108" y="573"/>
                    <a:pt x="109" y="545"/>
                    <a:pt x="109" y="535"/>
                  </a:cubicBezTo>
                  <a:cubicBezTo>
                    <a:pt x="109" y="252"/>
                    <a:pt x="109" y="252"/>
                    <a:pt x="109" y="252"/>
                  </a:cubicBezTo>
                  <a:cubicBezTo>
                    <a:pt x="109" y="204"/>
                    <a:pt x="108" y="157"/>
                    <a:pt x="105" y="112"/>
                  </a:cubicBezTo>
                  <a:cubicBezTo>
                    <a:pt x="104" y="78"/>
                    <a:pt x="102" y="59"/>
                    <a:pt x="98" y="52"/>
                  </a:cubicBezTo>
                  <a:cubicBezTo>
                    <a:pt x="93" y="46"/>
                    <a:pt x="87" y="42"/>
                    <a:pt x="78" y="39"/>
                  </a:cubicBezTo>
                  <a:cubicBezTo>
                    <a:pt x="69" y="36"/>
                    <a:pt x="43" y="34"/>
                    <a:pt x="0" y="33"/>
                  </a:cubicBezTo>
                  <a:cubicBezTo>
                    <a:pt x="0" y="0"/>
                    <a:pt x="0" y="0"/>
                    <a:pt x="0" y="0"/>
                  </a:cubicBezTo>
                  <a:cubicBezTo>
                    <a:pt x="89" y="2"/>
                    <a:pt x="144" y="3"/>
                    <a:pt x="165" y="3"/>
                  </a:cubicBezTo>
                  <a:cubicBezTo>
                    <a:pt x="189" y="3"/>
                    <a:pt x="241" y="2"/>
                    <a:pt x="323" y="0"/>
                  </a:cubicBezTo>
                  <a:cubicBezTo>
                    <a:pt x="323" y="33"/>
                    <a:pt x="323" y="33"/>
                    <a:pt x="323" y="33"/>
                  </a:cubicBezTo>
                  <a:cubicBezTo>
                    <a:pt x="279" y="34"/>
                    <a:pt x="253" y="36"/>
                    <a:pt x="243" y="39"/>
                  </a:cubicBezTo>
                  <a:cubicBezTo>
                    <a:pt x="234" y="42"/>
                    <a:pt x="228" y="46"/>
                    <a:pt x="224" y="51"/>
                  </a:cubicBezTo>
                  <a:cubicBezTo>
                    <a:pt x="220" y="58"/>
                    <a:pt x="217" y="75"/>
                    <a:pt x="216" y="102"/>
                  </a:cubicBezTo>
                  <a:cubicBezTo>
                    <a:pt x="215" y="109"/>
                    <a:pt x="214" y="159"/>
                    <a:pt x="213" y="252"/>
                  </a:cubicBezTo>
                  <a:cubicBezTo>
                    <a:pt x="213" y="606"/>
                    <a:pt x="213" y="606"/>
                    <a:pt x="213" y="606"/>
                  </a:cubicBezTo>
                  <a:cubicBezTo>
                    <a:pt x="213" y="643"/>
                    <a:pt x="214" y="673"/>
                    <a:pt x="216" y="696"/>
                  </a:cubicBezTo>
                  <a:cubicBezTo>
                    <a:pt x="257" y="699"/>
                    <a:pt x="262" y="700"/>
                    <a:pt x="303" y="700"/>
                  </a:cubicBezTo>
                  <a:cubicBezTo>
                    <a:pt x="407" y="700"/>
                    <a:pt x="484" y="693"/>
                    <a:pt x="525" y="681"/>
                  </a:cubicBezTo>
                  <a:cubicBezTo>
                    <a:pt x="530" y="670"/>
                    <a:pt x="534" y="658"/>
                    <a:pt x="538" y="644"/>
                  </a:cubicBezTo>
                  <a:cubicBezTo>
                    <a:pt x="560" y="557"/>
                    <a:pt x="560" y="557"/>
                    <a:pt x="560" y="557"/>
                  </a:cubicBezTo>
                  <a:cubicBezTo>
                    <a:pt x="596" y="557"/>
                    <a:pt x="596" y="557"/>
                    <a:pt x="596" y="557"/>
                  </a:cubicBezTo>
                  <a:cubicBezTo>
                    <a:pt x="588" y="609"/>
                    <a:pt x="580" y="671"/>
                    <a:pt x="573" y="741"/>
                  </a:cubicBezTo>
                  <a:cubicBezTo>
                    <a:pt x="558" y="744"/>
                    <a:pt x="546" y="745"/>
                    <a:pt x="537" y="746"/>
                  </a:cubicBezTo>
                  <a:cubicBezTo>
                    <a:pt x="518" y="747"/>
                    <a:pt x="488" y="747"/>
                    <a:pt x="449" y="747"/>
                  </a:cubicBezTo>
                  <a:cubicBezTo>
                    <a:pt x="156" y="744"/>
                    <a:pt x="156" y="744"/>
                    <a:pt x="156" y="744"/>
                  </a:cubicBezTo>
                  <a:cubicBezTo>
                    <a:pt x="121" y="744"/>
                    <a:pt x="85" y="745"/>
                    <a:pt x="49"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7"/>
            <p:cNvSpPr>
              <a:spLocks/>
            </p:cNvSpPr>
            <p:nvPr userDrawn="1"/>
          </p:nvSpPr>
          <p:spPr bwMode="auto">
            <a:xfrm>
              <a:off x="1127125" y="1003301"/>
              <a:ext cx="103188" cy="236538"/>
            </a:xfrm>
            <a:custGeom>
              <a:avLst/>
              <a:gdLst>
                <a:gd name="T0" fmla="*/ 321 w 321"/>
                <a:gd name="T1" fmla="*/ 714 h 747"/>
                <a:gd name="T2" fmla="*/ 321 w 321"/>
                <a:gd name="T3" fmla="*/ 747 h 747"/>
                <a:gd name="T4" fmla="*/ 168 w 321"/>
                <a:gd name="T5" fmla="*/ 744 h 747"/>
                <a:gd name="T6" fmla="*/ 0 w 321"/>
                <a:gd name="T7" fmla="*/ 747 h 747"/>
                <a:gd name="T8" fmla="*/ 0 w 321"/>
                <a:gd name="T9" fmla="*/ 714 h 747"/>
                <a:gd name="T10" fmla="*/ 77 w 321"/>
                <a:gd name="T11" fmla="*/ 708 h 747"/>
                <a:gd name="T12" fmla="*/ 97 w 321"/>
                <a:gd name="T13" fmla="*/ 696 h 747"/>
                <a:gd name="T14" fmla="*/ 105 w 321"/>
                <a:gd name="T15" fmla="*/ 645 h 747"/>
                <a:gd name="T16" fmla="*/ 108 w 321"/>
                <a:gd name="T17" fmla="*/ 495 h 747"/>
                <a:gd name="T18" fmla="*/ 108 w 321"/>
                <a:gd name="T19" fmla="*/ 251 h 747"/>
                <a:gd name="T20" fmla="*/ 105 w 321"/>
                <a:gd name="T21" fmla="*/ 111 h 747"/>
                <a:gd name="T22" fmla="*/ 97 w 321"/>
                <a:gd name="T23" fmla="*/ 52 h 747"/>
                <a:gd name="T24" fmla="*/ 77 w 321"/>
                <a:gd name="T25" fmla="*/ 39 h 747"/>
                <a:gd name="T26" fmla="*/ 0 w 321"/>
                <a:gd name="T27" fmla="*/ 33 h 747"/>
                <a:gd name="T28" fmla="*/ 0 w 321"/>
                <a:gd name="T29" fmla="*/ 0 h 747"/>
                <a:gd name="T30" fmla="*/ 161 w 321"/>
                <a:gd name="T31" fmla="*/ 3 h 747"/>
                <a:gd name="T32" fmla="*/ 321 w 321"/>
                <a:gd name="T33" fmla="*/ 0 h 747"/>
                <a:gd name="T34" fmla="*/ 321 w 321"/>
                <a:gd name="T35" fmla="*/ 33 h 747"/>
                <a:gd name="T36" fmla="*/ 243 w 321"/>
                <a:gd name="T37" fmla="*/ 39 h 747"/>
                <a:gd name="T38" fmla="*/ 224 w 321"/>
                <a:gd name="T39" fmla="*/ 51 h 747"/>
                <a:gd name="T40" fmla="*/ 216 w 321"/>
                <a:gd name="T41" fmla="*/ 102 h 747"/>
                <a:gd name="T42" fmla="*/ 212 w 321"/>
                <a:gd name="T43" fmla="*/ 251 h 747"/>
                <a:gd name="T44" fmla="*/ 212 w 321"/>
                <a:gd name="T45" fmla="*/ 495 h 747"/>
                <a:gd name="T46" fmla="*/ 214 w 321"/>
                <a:gd name="T47" fmla="*/ 635 h 747"/>
                <a:gd name="T48" fmla="*/ 222 w 321"/>
                <a:gd name="T49" fmla="*/ 694 h 747"/>
                <a:gd name="T50" fmla="*/ 242 w 321"/>
                <a:gd name="T51" fmla="*/ 708 h 747"/>
                <a:gd name="T52" fmla="*/ 321 w 321"/>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747">
                  <a:moveTo>
                    <a:pt x="321" y="714"/>
                  </a:moveTo>
                  <a:cubicBezTo>
                    <a:pt x="321" y="747"/>
                    <a:pt x="321" y="747"/>
                    <a:pt x="321" y="747"/>
                  </a:cubicBezTo>
                  <a:cubicBezTo>
                    <a:pt x="244" y="745"/>
                    <a:pt x="193" y="744"/>
                    <a:pt x="168" y="744"/>
                  </a:cubicBezTo>
                  <a:cubicBezTo>
                    <a:pt x="0" y="747"/>
                    <a:pt x="0" y="747"/>
                    <a:pt x="0" y="747"/>
                  </a:cubicBezTo>
                  <a:cubicBezTo>
                    <a:pt x="0" y="714"/>
                    <a:pt x="0" y="714"/>
                    <a:pt x="0" y="714"/>
                  </a:cubicBezTo>
                  <a:cubicBezTo>
                    <a:pt x="42" y="713"/>
                    <a:pt x="68" y="711"/>
                    <a:pt x="77" y="708"/>
                  </a:cubicBezTo>
                  <a:cubicBezTo>
                    <a:pt x="87" y="705"/>
                    <a:pt x="93" y="701"/>
                    <a:pt x="97" y="696"/>
                  </a:cubicBezTo>
                  <a:cubicBezTo>
                    <a:pt x="101" y="689"/>
                    <a:pt x="104" y="672"/>
                    <a:pt x="105" y="645"/>
                  </a:cubicBezTo>
                  <a:cubicBezTo>
                    <a:pt x="106" y="637"/>
                    <a:pt x="107" y="587"/>
                    <a:pt x="108" y="495"/>
                  </a:cubicBezTo>
                  <a:cubicBezTo>
                    <a:pt x="108" y="251"/>
                    <a:pt x="108" y="251"/>
                    <a:pt x="108" y="251"/>
                  </a:cubicBezTo>
                  <a:cubicBezTo>
                    <a:pt x="108" y="204"/>
                    <a:pt x="107" y="157"/>
                    <a:pt x="105" y="111"/>
                  </a:cubicBezTo>
                  <a:cubicBezTo>
                    <a:pt x="104" y="78"/>
                    <a:pt x="102" y="59"/>
                    <a:pt x="97" y="52"/>
                  </a:cubicBezTo>
                  <a:cubicBezTo>
                    <a:pt x="93" y="46"/>
                    <a:pt x="87" y="41"/>
                    <a:pt x="77" y="39"/>
                  </a:cubicBezTo>
                  <a:cubicBezTo>
                    <a:pt x="68" y="36"/>
                    <a:pt x="42" y="34"/>
                    <a:pt x="0" y="33"/>
                  </a:cubicBezTo>
                  <a:cubicBezTo>
                    <a:pt x="0" y="0"/>
                    <a:pt x="0" y="0"/>
                    <a:pt x="0" y="0"/>
                  </a:cubicBezTo>
                  <a:cubicBezTo>
                    <a:pt x="69" y="2"/>
                    <a:pt x="123" y="3"/>
                    <a:pt x="161" y="3"/>
                  </a:cubicBezTo>
                  <a:cubicBezTo>
                    <a:pt x="197" y="3"/>
                    <a:pt x="250" y="2"/>
                    <a:pt x="321" y="0"/>
                  </a:cubicBezTo>
                  <a:cubicBezTo>
                    <a:pt x="321" y="33"/>
                    <a:pt x="321" y="33"/>
                    <a:pt x="321" y="33"/>
                  </a:cubicBezTo>
                  <a:cubicBezTo>
                    <a:pt x="278" y="34"/>
                    <a:pt x="252" y="36"/>
                    <a:pt x="243" y="39"/>
                  </a:cubicBezTo>
                  <a:cubicBezTo>
                    <a:pt x="234" y="41"/>
                    <a:pt x="227" y="46"/>
                    <a:pt x="224" y="51"/>
                  </a:cubicBezTo>
                  <a:cubicBezTo>
                    <a:pt x="219" y="58"/>
                    <a:pt x="217" y="75"/>
                    <a:pt x="216" y="102"/>
                  </a:cubicBezTo>
                  <a:cubicBezTo>
                    <a:pt x="215" y="109"/>
                    <a:pt x="214" y="159"/>
                    <a:pt x="212" y="251"/>
                  </a:cubicBezTo>
                  <a:cubicBezTo>
                    <a:pt x="212" y="495"/>
                    <a:pt x="212" y="495"/>
                    <a:pt x="212" y="495"/>
                  </a:cubicBezTo>
                  <a:cubicBezTo>
                    <a:pt x="212" y="543"/>
                    <a:pt x="213" y="589"/>
                    <a:pt x="214" y="635"/>
                  </a:cubicBezTo>
                  <a:cubicBezTo>
                    <a:pt x="215" y="668"/>
                    <a:pt x="218" y="688"/>
                    <a:pt x="222" y="694"/>
                  </a:cubicBezTo>
                  <a:cubicBezTo>
                    <a:pt x="226" y="700"/>
                    <a:pt x="233" y="705"/>
                    <a:pt x="242" y="708"/>
                  </a:cubicBezTo>
                  <a:cubicBezTo>
                    <a:pt x="251" y="711"/>
                    <a:pt x="278" y="713"/>
                    <a:pt x="321"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8"/>
            <p:cNvSpPr>
              <a:spLocks/>
            </p:cNvSpPr>
            <p:nvPr userDrawn="1"/>
          </p:nvSpPr>
          <p:spPr bwMode="auto">
            <a:xfrm>
              <a:off x="1266825" y="1003301"/>
              <a:ext cx="276225" cy="242888"/>
            </a:xfrm>
            <a:custGeom>
              <a:avLst/>
              <a:gdLst>
                <a:gd name="T0" fmla="*/ 5 w 869"/>
                <a:gd name="T1" fmla="*/ 747 h 766"/>
                <a:gd name="T2" fmla="*/ 5 w 869"/>
                <a:gd name="T3" fmla="*/ 714 h 766"/>
                <a:gd name="T4" fmla="*/ 80 w 869"/>
                <a:gd name="T5" fmla="*/ 705 h 766"/>
                <a:gd name="T6" fmla="*/ 91 w 869"/>
                <a:gd name="T7" fmla="*/ 695 h 766"/>
                <a:gd name="T8" fmla="*/ 99 w 869"/>
                <a:gd name="T9" fmla="*/ 640 h 766"/>
                <a:gd name="T10" fmla="*/ 102 w 869"/>
                <a:gd name="T11" fmla="*/ 520 h 766"/>
                <a:gd name="T12" fmla="*/ 102 w 869"/>
                <a:gd name="T13" fmla="*/ 92 h 766"/>
                <a:gd name="T14" fmla="*/ 100 w 869"/>
                <a:gd name="T15" fmla="*/ 69 h 766"/>
                <a:gd name="T16" fmla="*/ 80 w 869"/>
                <a:gd name="T17" fmla="*/ 47 h 766"/>
                <a:gd name="T18" fmla="*/ 57 w 869"/>
                <a:gd name="T19" fmla="*/ 36 h 766"/>
                <a:gd name="T20" fmla="*/ 0 w 869"/>
                <a:gd name="T21" fmla="*/ 33 h 766"/>
                <a:gd name="T22" fmla="*/ 0 w 869"/>
                <a:gd name="T23" fmla="*/ 0 h 766"/>
                <a:gd name="T24" fmla="*/ 119 w 869"/>
                <a:gd name="T25" fmla="*/ 3 h 766"/>
                <a:gd name="T26" fmla="*/ 202 w 869"/>
                <a:gd name="T27" fmla="*/ 0 h 766"/>
                <a:gd name="T28" fmla="*/ 269 w 869"/>
                <a:gd name="T29" fmla="*/ 86 h 766"/>
                <a:gd name="T30" fmla="*/ 381 w 869"/>
                <a:gd name="T31" fmla="*/ 220 h 766"/>
                <a:gd name="T32" fmla="*/ 545 w 869"/>
                <a:gd name="T33" fmla="*/ 411 h 766"/>
                <a:gd name="T34" fmla="*/ 671 w 869"/>
                <a:gd name="T35" fmla="*/ 554 h 766"/>
                <a:gd name="T36" fmla="*/ 721 w 869"/>
                <a:gd name="T37" fmla="*/ 609 h 766"/>
                <a:gd name="T38" fmla="*/ 721 w 869"/>
                <a:gd name="T39" fmla="*/ 226 h 766"/>
                <a:gd name="T40" fmla="*/ 718 w 869"/>
                <a:gd name="T41" fmla="*/ 105 h 766"/>
                <a:gd name="T42" fmla="*/ 711 w 869"/>
                <a:gd name="T43" fmla="*/ 51 h 766"/>
                <a:gd name="T44" fmla="*/ 699 w 869"/>
                <a:gd name="T45" fmla="*/ 41 h 766"/>
                <a:gd name="T46" fmla="*/ 624 w 869"/>
                <a:gd name="T47" fmla="*/ 33 h 766"/>
                <a:gd name="T48" fmla="*/ 624 w 869"/>
                <a:gd name="T49" fmla="*/ 0 h 766"/>
                <a:gd name="T50" fmla="*/ 756 w 869"/>
                <a:gd name="T51" fmla="*/ 3 h 766"/>
                <a:gd name="T52" fmla="*/ 869 w 869"/>
                <a:gd name="T53" fmla="*/ 0 h 766"/>
                <a:gd name="T54" fmla="*/ 869 w 869"/>
                <a:gd name="T55" fmla="*/ 33 h 766"/>
                <a:gd name="T56" fmla="*/ 794 w 869"/>
                <a:gd name="T57" fmla="*/ 41 h 766"/>
                <a:gd name="T58" fmla="*/ 783 w 869"/>
                <a:gd name="T59" fmla="*/ 52 h 766"/>
                <a:gd name="T60" fmla="*/ 775 w 869"/>
                <a:gd name="T61" fmla="*/ 107 h 766"/>
                <a:gd name="T62" fmla="*/ 772 w 869"/>
                <a:gd name="T63" fmla="*/ 226 h 766"/>
                <a:gd name="T64" fmla="*/ 772 w 869"/>
                <a:gd name="T65" fmla="*/ 479 h 766"/>
                <a:gd name="T66" fmla="*/ 775 w 869"/>
                <a:gd name="T67" fmla="*/ 766 h 766"/>
                <a:gd name="T68" fmla="*/ 721 w 869"/>
                <a:gd name="T69" fmla="*/ 766 h 766"/>
                <a:gd name="T70" fmla="*/ 707 w 869"/>
                <a:gd name="T71" fmla="*/ 752 h 766"/>
                <a:gd name="T72" fmla="*/ 698 w 869"/>
                <a:gd name="T73" fmla="*/ 744 h 766"/>
                <a:gd name="T74" fmla="*/ 678 w 869"/>
                <a:gd name="T75" fmla="*/ 723 h 766"/>
                <a:gd name="T76" fmla="*/ 611 w 869"/>
                <a:gd name="T77" fmla="*/ 647 h 766"/>
                <a:gd name="T78" fmla="*/ 540 w 869"/>
                <a:gd name="T79" fmla="*/ 560 h 766"/>
                <a:gd name="T80" fmla="*/ 151 w 869"/>
                <a:gd name="T81" fmla="*/ 110 h 766"/>
                <a:gd name="T82" fmla="*/ 151 w 869"/>
                <a:gd name="T83" fmla="*/ 518 h 766"/>
                <a:gd name="T84" fmla="*/ 154 w 869"/>
                <a:gd name="T85" fmla="*/ 641 h 766"/>
                <a:gd name="T86" fmla="*/ 161 w 869"/>
                <a:gd name="T87" fmla="*/ 695 h 766"/>
                <a:gd name="T88" fmla="*/ 173 w 869"/>
                <a:gd name="T89" fmla="*/ 705 h 766"/>
                <a:gd name="T90" fmla="*/ 249 w 869"/>
                <a:gd name="T91" fmla="*/ 714 h 766"/>
                <a:gd name="T92" fmla="*/ 249 w 869"/>
                <a:gd name="T93" fmla="*/ 747 h 766"/>
                <a:gd name="T94" fmla="*/ 143 w 869"/>
                <a:gd name="T95" fmla="*/ 744 h 766"/>
                <a:gd name="T96" fmla="*/ 5 w 869"/>
                <a:gd name="T97" fmla="*/ 747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9" h="766">
                  <a:moveTo>
                    <a:pt x="5" y="747"/>
                  </a:moveTo>
                  <a:cubicBezTo>
                    <a:pt x="5" y="714"/>
                    <a:pt x="5" y="714"/>
                    <a:pt x="5" y="714"/>
                  </a:cubicBezTo>
                  <a:cubicBezTo>
                    <a:pt x="43" y="714"/>
                    <a:pt x="68" y="711"/>
                    <a:pt x="80" y="705"/>
                  </a:cubicBezTo>
                  <a:cubicBezTo>
                    <a:pt x="86" y="703"/>
                    <a:pt x="89" y="700"/>
                    <a:pt x="91" y="695"/>
                  </a:cubicBezTo>
                  <a:cubicBezTo>
                    <a:pt x="95" y="688"/>
                    <a:pt x="98" y="670"/>
                    <a:pt x="99" y="640"/>
                  </a:cubicBezTo>
                  <a:cubicBezTo>
                    <a:pt x="101" y="594"/>
                    <a:pt x="102" y="554"/>
                    <a:pt x="102" y="520"/>
                  </a:cubicBezTo>
                  <a:cubicBezTo>
                    <a:pt x="102" y="92"/>
                    <a:pt x="102" y="92"/>
                    <a:pt x="102" y="92"/>
                  </a:cubicBezTo>
                  <a:cubicBezTo>
                    <a:pt x="102" y="80"/>
                    <a:pt x="102" y="73"/>
                    <a:pt x="100" y="69"/>
                  </a:cubicBezTo>
                  <a:cubicBezTo>
                    <a:pt x="97" y="63"/>
                    <a:pt x="91" y="56"/>
                    <a:pt x="80" y="47"/>
                  </a:cubicBezTo>
                  <a:cubicBezTo>
                    <a:pt x="74" y="41"/>
                    <a:pt x="66" y="38"/>
                    <a:pt x="57" y="36"/>
                  </a:cubicBezTo>
                  <a:cubicBezTo>
                    <a:pt x="49" y="34"/>
                    <a:pt x="30" y="33"/>
                    <a:pt x="0" y="33"/>
                  </a:cubicBezTo>
                  <a:cubicBezTo>
                    <a:pt x="0" y="0"/>
                    <a:pt x="0" y="0"/>
                    <a:pt x="0" y="0"/>
                  </a:cubicBezTo>
                  <a:cubicBezTo>
                    <a:pt x="63" y="2"/>
                    <a:pt x="103" y="3"/>
                    <a:pt x="119" y="3"/>
                  </a:cubicBezTo>
                  <a:cubicBezTo>
                    <a:pt x="147" y="3"/>
                    <a:pt x="174" y="2"/>
                    <a:pt x="202" y="0"/>
                  </a:cubicBezTo>
                  <a:cubicBezTo>
                    <a:pt x="232" y="39"/>
                    <a:pt x="255" y="67"/>
                    <a:pt x="269" y="86"/>
                  </a:cubicBezTo>
                  <a:cubicBezTo>
                    <a:pt x="381" y="220"/>
                    <a:pt x="381" y="220"/>
                    <a:pt x="381" y="220"/>
                  </a:cubicBezTo>
                  <a:cubicBezTo>
                    <a:pt x="545" y="411"/>
                    <a:pt x="545" y="411"/>
                    <a:pt x="545" y="411"/>
                  </a:cubicBezTo>
                  <a:cubicBezTo>
                    <a:pt x="597" y="472"/>
                    <a:pt x="639" y="520"/>
                    <a:pt x="671" y="554"/>
                  </a:cubicBezTo>
                  <a:cubicBezTo>
                    <a:pt x="691" y="578"/>
                    <a:pt x="708" y="596"/>
                    <a:pt x="721" y="609"/>
                  </a:cubicBezTo>
                  <a:cubicBezTo>
                    <a:pt x="721" y="226"/>
                    <a:pt x="721" y="226"/>
                    <a:pt x="721" y="226"/>
                  </a:cubicBezTo>
                  <a:cubicBezTo>
                    <a:pt x="721" y="191"/>
                    <a:pt x="720" y="151"/>
                    <a:pt x="718" y="105"/>
                  </a:cubicBezTo>
                  <a:cubicBezTo>
                    <a:pt x="717" y="76"/>
                    <a:pt x="714" y="58"/>
                    <a:pt x="711" y="51"/>
                  </a:cubicBezTo>
                  <a:cubicBezTo>
                    <a:pt x="708" y="46"/>
                    <a:pt x="705" y="43"/>
                    <a:pt x="699" y="41"/>
                  </a:cubicBezTo>
                  <a:cubicBezTo>
                    <a:pt x="687" y="36"/>
                    <a:pt x="662" y="33"/>
                    <a:pt x="624" y="33"/>
                  </a:cubicBezTo>
                  <a:cubicBezTo>
                    <a:pt x="624" y="0"/>
                    <a:pt x="624" y="0"/>
                    <a:pt x="624" y="0"/>
                  </a:cubicBezTo>
                  <a:cubicBezTo>
                    <a:pt x="667" y="2"/>
                    <a:pt x="711" y="3"/>
                    <a:pt x="756" y="3"/>
                  </a:cubicBezTo>
                  <a:cubicBezTo>
                    <a:pt x="797" y="3"/>
                    <a:pt x="835" y="2"/>
                    <a:pt x="869" y="0"/>
                  </a:cubicBezTo>
                  <a:cubicBezTo>
                    <a:pt x="869" y="33"/>
                    <a:pt x="869" y="33"/>
                    <a:pt x="869" y="33"/>
                  </a:cubicBezTo>
                  <a:cubicBezTo>
                    <a:pt x="831" y="33"/>
                    <a:pt x="806" y="36"/>
                    <a:pt x="794" y="41"/>
                  </a:cubicBezTo>
                  <a:cubicBezTo>
                    <a:pt x="789" y="43"/>
                    <a:pt x="785" y="47"/>
                    <a:pt x="783" y="52"/>
                  </a:cubicBezTo>
                  <a:cubicBezTo>
                    <a:pt x="779" y="58"/>
                    <a:pt x="776" y="77"/>
                    <a:pt x="775" y="107"/>
                  </a:cubicBezTo>
                  <a:cubicBezTo>
                    <a:pt x="773" y="153"/>
                    <a:pt x="772" y="193"/>
                    <a:pt x="772" y="226"/>
                  </a:cubicBezTo>
                  <a:cubicBezTo>
                    <a:pt x="772" y="479"/>
                    <a:pt x="772" y="479"/>
                    <a:pt x="772" y="479"/>
                  </a:cubicBezTo>
                  <a:cubicBezTo>
                    <a:pt x="772" y="531"/>
                    <a:pt x="773" y="626"/>
                    <a:pt x="775" y="766"/>
                  </a:cubicBezTo>
                  <a:cubicBezTo>
                    <a:pt x="721" y="766"/>
                    <a:pt x="721" y="766"/>
                    <a:pt x="721" y="766"/>
                  </a:cubicBezTo>
                  <a:cubicBezTo>
                    <a:pt x="707" y="752"/>
                    <a:pt x="707" y="752"/>
                    <a:pt x="707" y="752"/>
                  </a:cubicBezTo>
                  <a:cubicBezTo>
                    <a:pt x="705" y="751"/>
                    <a:pt x="700" y="746"/>
                    <a:pt x="698" y="744"/>
                  </a:cubicBezTo>
                  <a:cubicBezTo>
                    <a:pt x="696" y="742"/>
                    <a:pt x="689" y="735"/>
                    <a:pt x="678" y="723"/>
                  </a:cubicBezTo>
                  <a:cubicBezTo>
                    <a:pt x="647" y="689"/>
                    <a:pt x="625" y="664"/>
                    <a:pt x="611" y="647"/>
                  </a:cubicBezTo>
                  <a:cubicBezTo>
                    <a:pt x="540" y="560"/>
                    <a:pt x="540" y="560"/>
                    <a:pt x="540" y="560"/>
                  </a:cubicBezTo>
                  <a:cubicBezTo>
                    <a:pt x="151" y="110"/>
                    <a:pt x="151" y="110"/>
                    <a:pt x="151" y="110"/>
                  </a:cubicBezTo>
                  <a:cubicBezTo>
                    <a:pt x="151" y="518"/>
                    <a:pt x="151" y="518"/>
                    <a:pt x="151" y="518"/>
                  </a:cubicBezTo>
                  <a:cubicBezTo>
                    <a:pt x="151" y="552"/>
                    <a:pt x="152" y="593"/>
                    <a:pt x="154" y="641"/>
                  </a:cubicBezTo>
                  <a:cubicBezTo>
                    <a:pt x="156" y="670"/>
                    <a:pt x="158" y="688"/>
                    <a:pt x="161" y="695"/>
                  </a:cubicBezTo>
                  <a:cubicBezTo>
                    <a:pt x="164" y="700"/>
                    <a:pt x="168" y="704"/>
                    <a:pt x="173" y="705"/>
                  </a:cubicBezTo>
                  <a:cubicBezTo>
                    <a:pt x="185" y="711"/>
                    <a:pt x="210" y="714"/>
                    <a:pt x="249" y="714"/>
                  </a:cubicBezTo>
                  <a:cubicBezTo>
                    <a:pt x="249" y="747"/>
                    <a:pt x="249" y="747"/>
                    <a:pt x="249" y="747"/>
                  </a:cubicBezTo>
                  <a:cubicBezTo>
                    <a:pt x="217" y="745"/>
                    <a:pt x="181" y="744"/>
                    <a:pt x="143" y="744"/>
                  </a:cubicBezTo>
                  <a:cubicBezTo>
                    <a:pt x="100" y="744"/>
                    <a:pt x="54" y="745"/>
                    <a:pt x="5" y="7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9"/>
            <p:cNvSpPr>
              <a:spLocks/>
            </p:cNvSpPr>
            <p:nvPr userDrawn="1"/>
          </p:nvSpPr>
          <p:spPr bwMode="auto">
            <a:xfrm>
              <a:off x="1573213" y="1003301"/>
              <a:ext cx="101600" cy="236538"/>
            </a:xfrm>
            <a:custGeom>
              <a:avLst/>
              <a:gdLst>
                <a:gd name="T0" fmla="*/ 322 w 322"/>
                <a:gd name="T1" fmla="*/ 714 h 747"/>
                <a:gd name="T2" fmla="*/ 322 w 322"/>
                <a:gd name="T3" fmla="*/ 747 h 747"/>
                <a:gd name="T4" fmla="*/ 169 w 322"/>
                <a:gd name="T5" fmla="*/ 744 h 747"/>
                <a:gd name="T6" fmla="*/ 0 w 322"/>
                <a:gd name="T7" fmla="*/ 747 h 747"/>
                <a:gd name="T8" fmla="*/ 0 w 322"/>
                <a:gd name="T9" fmla="*/ 714 h 747"/>
                <a:gd name="T10" fmla="*/ 79 w 322"/>
                <a:gd name="T11" fmla="*/ 708 h 747"/>
                <a:gd name="T12" fmla="*/ 98 w 322"/>
                <a:gd name="T13" fmla="*/ 696 h 747"/>
                <a:gd name="T14" fmla="*/ 106 w 322"/>
                <a:gd name="T15" fmla="*/ 645 h 747"/>
                <a:gd name="T16" fmla="*/ 109 w 322"/>
                <a:gd name="T17" fmla="*/ 495 h 747"/>
                <a:gd name="T18" fmla="*/ 109 w 322"/>
                <a:gd name="T19" fmla="*/ 251 h 747"/>
                <a:gd name="T20" fmla="*/ 106 w 322"/>
                <a:gd name="T21" fmla="*/ 111 h 747"/>
                <a:gd name="T22" fmla="*/ 98 w 322"/>
                <a:gd name="T23" fmla="*/ 52 h 747"/>
                <a:gd name="T24" fmla="*/ 78 w 322"/>
                <a:gd name="T25" fmla="*/ 39 h 747"/>
                <a:gd name="T26" fmla="*/ 0 w 322"/>
                <a:gd name="T27" fmla="*/ 33 h 747"/>
                <a:gd name="T28" fmla="*/ 0 w 322"/>
                <a:gd name="T29" fmla="*/ 0 h 747"/>
                <a:gd name="T30" fmla="*/ 161 w 322"/>
                <a:gd name="T31" fmla="*/ 3 h 747"/>
                <a:gd name="T32" fmla="*/ 322 w 322"/>
                <a:gd name="T33" fmla="*/ 0 h 747"/>
                <a:gd name="T34" fmla="*/ 322 w 322"/>
                <a:gd name="T35" fmla="*/ 33 h 747"/>
                <a:gd name="T36" fmla="*/ 244 w 322"/>
                <a:gd name="T37" fmla="*/ 39 h 747"/>
                <a:gd name="T38" fmla="*/ 224 w 322"/>
                <a:gd name="T39" fmla="*/ 51 h 747"/>
                <a:gd name="T40" fmla="*/ 216 w 322"/>
                <a:gd name="T41" fmla="*/ 102 h 747"/>
                <a:gd name="T42" fmla="*/ 213 w 322"/>
                <a:gd name="T43" fmla="*/ 251 h 747"/>
                <a:gd name="T44" fmla="*/ 213 w 322"/>
                <a:gd name="T45" fmla="*/ 495 h 747"/>
                <a:gd name="T46" fmla="*/ 215 w 322"/>
                <a:gd name="T47" fmla="*/ 635 h 747"/>
                <a:gd name="T48" fmla="*/ 223 w 322"/>
                <a:gd name="T49" fmla="*/ 694 h 747"/>
                <a:gd name="T50" fmla="*/ 243 w 322"/>
                <a:gd name="T51" fmla="*/ 708 h 747"/>
                <a:gd name="T52" fmla="*/ 322 w 322"/>
                <a:gd name="T53" fmla="*/ 714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747">
                  <a:moveTo>
                    <a:pt x="322" y="714"/>
                  </a:moveTo>
                  <a:cubicBezTo>
                    <a:pt x="322" y="747"/>
                    <a:pt x="322" y="747"/>
                    <a:pt x="322" y="747"/>
                  </a:cubicBezTo>
                  <a:cubicBezTo>
                    <a:pt x="244" y="745"/>
                    <a:pt x="193" y="744"/>
                    <a:pt x="169" y="744"/>
                  </a:cubicBezTo>
                  <a:cubicBezTo>
                    <a:pt x="0" y="747"/>
                    <a:pt x="0" y="747"/>
                    <a:pt x="0" y="747"/>
                  </a:cubicBezTo>
                  <a:cubicBezTo>
                    <a:pt x="0" y="714"/>
                    <a:pt x="0" y="714"/>
                    <a:pt x="0" y="714"/>
                  </a:cubicBezTo>
                  <a:cubicBezTo>
                    <a:pt x="43" y="713"/>
                    <a:pt x="69" y="711"/>
                    <a:pt x="79" y="708"/>
                  </a:cubicBezTo>
                  <a:cubicBezTo>
                    <a:pt x="88" y="705"/>
                    <a:pt x="94" y="701"/>
                    <a:pt x="98" y="696"/>
                  </a:cubicBezTo>
                  <a:cubicBezTo>
                    <a:pt x="102" y="689"/>
                    <a:pt x="105" y="672"/>
                    <a:pt x="106" y="645"/>
                  </a:cubicBezTo>
                  <a:cubicBezTo>
                    <a:pt x="107" y="637"/>
                    <a:pt x="108" y="587"/>
                    <a:pt x="109" y="495"/>
                  </a:cubicBezTo>
                  <a:cubicBezTo>
                    <a:pt x="109" y="251"/>
                    <a:pt x="109" y="251"/>
                    <a:pt x="109" y="251"/>
                  </a:cubicBezTo>
                  <a:cubicBezTo>
                    <a:pt x="109" y="204"/>
                    <a:pt x="108" y="157"/>
                    <a:pt x="106" y="111"/>
                  </a:cubicBezTo>
                  <a:cubicBezTo>
                    <a:pt x="105" y="78"/>
                    <a:pt x="102" y="59"/>
                    <a:pt x="98" y="52"/>
                  </a:cubicBezTo>
                  <a:cubicBezTo>
                    <a:pt x="94" y="46"/>
                    <a:pt x="88" y="41"/>
                    <a:pt x="78" y="39"/>
                  </a:cubicBezTo>
                  <a:cubicBezTo>
                    <a:pt x="69" y="36"/>
                    <a:pt x="43" y="34"/>
                    <a:pt x="0" y="33"/>
                  </a:cubicBezTo>
                  <a:cubicBezTo>
                    <a:pt x="0" y="0"/>
                    <a:pt x="0" y="0"/>
                    <a:pt x="0" y="0"/>
                  </a:cubicBezTo>
                  <a:cubicBezTo>
                    <a:pt x="70" y="2"/>
                    <a:pt x="124" y="3"/>
                    <a:pt x="161" y="3"/>
                  </a:cubicBezTo>
                  <a:cubicBezTo>
                    <a:pt x="198" y="3"/>
                    <a:pt x="251" y="2"/>
                    <a:pt x="322" y="0"/>
                  </a:cubicBezTo>
                  <a:cubicBezTo>
                    <a:pt x="322" y="33"/>
                    <a:pt x="322" y="33"/>
                    <a:pt x="322" y="33"/>
                  </a:cubicBezTo>
                  <a:cubicBezTo>
                    <a:pt x="279" y="34"/>
                    <a:pt x="253" y="36"/>
                    <a:pt x="244" y="39"/>
                  </a:cubicBezTo>
                  <a:cubicBezTo>
                    <a:pt x="234" y="41"/>
                    <a:pt x="228" y="46"/>
                    <a:pt x="224" y="51"/>
                  </a:cubicBezTo>
                  <a:cubicBezTo>
                    <a:pt x="220" y="58"/>
                    <a:pt x="217" y="75"/>
                    <a:pt x="216" y="102"/>
                  </a:cubicBezTo>
                  <a:cubicBezTo>
                    <a:pt x="216" y="109"/>
                    <a:pt x="215" y="159"/>
                    <a:pt x="213" y="251"/>
                  </a:cubicBezTo>
                  <a:cubicBezTo>
                    <a:pt x="213" y="495"/>
                    <a:pt x="213" y="495"/>
                    <a:pt x="213" y="495"/>
                  </a:cubicBezTo>
                  <a:cubicBezTo>
                    <a:pt x="213" y="543"/>
                    <a:pt x="214" y="589"/>
                    <a:pt x="215" y="635"/>
                  </a:cubicBezTo>
                  <a:cubicBezTo>
                    <a:pt x="216" y="668"/>
                    <a:pt x="219" y="688"/>
                    <a:pt x="223" y="694"/>
                  </a:cubicBezTo>
                  <a:cubicBezTo>
                    <a:pt x="227" y="700"/>
                    <a:pt x="234" y="705"/>
                    <a:pt x="243" y="708"/>
                  </a:cubicBezTo>
                  <a:cubicBezTo>
                    <a:pt x="252" y="711"/>
                    <a:pt x="278" y="713"/>
                    <a:pt x="322" y="7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0"/>
            <p:cNvSpPr>
              <a:spLocks/>
            </p:cNvSpPr>
            <p:nvPr userDrawn="1"/>
          </p:nvSpPr>
          <p:spPr bwMode="auto">
            <a:xfrm>
              <a:off x="1692275" y="998538"/>
              <a:ext cx="231775" cy="246063"/>
            </a:xfrm>
            <a:custGeom>
              <a:avLst/>
              <a:gdLst>
                <a:gd name="T0" fmla="*/ 728 w 728"/>
                <a:gd name="T1" fmla="*/ 667 h 774"/>
                <a:gd name="T2" fmla="*/ 707 w 728"/>
                <a:gd name="T3" fmla="*/ 716 h 774"/>
                <a:gd name="T4" fmla="*/ 581 w 728"/>
                <a:gd name="T5" fmla="*/ 761 h 774"/>
                <a:gd name="T6" fmla="*/ 447 w 728"/>
                <a:gd name="T7" fmla="*/ 774 h 774"/>
                <a:gd name="T8" fmla="*/ 288 w 728"/>
                <a:gd name="T9" fmla="*/ 754 h 774"/>
                <a:gd name="T10" fmla="*/ 161 w 728"/>
                <a:gd name="T11" fmla="*/ 696 h 774"/>
                <a:gd name="T12" fmla="*/ 71 w 728"/>
                <a:gd name="T13" fmla="*/ 610 h 774"/>
                <a:gd name="T14" fmla="*/ 18 w 728"/>
                <a:gd name="T15" fmla="*/ 508 h 774"/>
                <a:gd name="T16" fmla="*/ 0 w 728"/>
                <a:gd name="T17" fmla="*/ 386 h 774"/>
                <a:gd name="T18" fmla="*/ 123 w 728"/>
                <a:gd name="T19" fmla="*/ 110 h 774"/>
                <a:gd name="T20" fmla="*/ 457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5 w 728"/>
                <a:gd name="T35" fmla="*/ 143 h 774"/>
                <a:gd name="T36" fmla="*/ 605 w 728"/>
                <a:gd name="T37" fmla="*/ 66 h 774"/>
                <a:gd name="T38" fmla="*/ 446 w 728"/>
                <a:gd name="T39" fmla="*/ 41 h 774"/>
                <a:gd name="T40" fmla="*/ 313 w 728"/>
                <a:gd name="T41" fmla="*/ 60 h 774"/>
                <a:gd name="T42" fmla="*/ 217 w 728"/>
                <a:gd name="T43" fmla="*/ 117 h 774"/>
                <a:gd name="T44" fmla="*/ 149 w 728"/>
                <a:gd name="T45" fmla="*/ 216 h 774"/>
                <a:gd name="T46" fmla="*/ 122 w 728"/>
                <a:gd name="T47" fmla="*/ 366 h 774"/>
                <a:gd name="T48" fmla="*/ 223 w 728"/>
                <a:gd name="T49" fmla="*/ 621 h 774"/>
                <a:gd name="T50" fmla="*/ 492 w 728"/>
                <a:gd name="T51" fmla="*/ 717 h 774"/>
                <a:gd name="T52" fmla="*/ 632 w 728"/>
                <a:gd name="T53" fmla="*/ 698 h 774"/>
                <a:gd name="T54" fmla="*/ 719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7" y="716"/>
                    <a:pt x="707" y="716"/>
                    <a:pt x="707" y="716"/>
                  </a:cubicBezTo>
                  <a:cubicBezTo>
                    <a:pt x="664" y="736"/>
                    <a:pt x="622" y="751"/>
                    <a:pt x="581" y="761"/>
                  </a:cubicBezTo>
                  <a:cubicBezTo>
                    <a:pt x="540" y="770"/>
                    <a:pt x="495" y="774"/>
                    <a:pt x="447" y="774"/>
                  </a:cubicBezTo>
                  <a:cubicBezTo>
                    <a:pt x="390" y="774"/>
                    <a:pt x="337" y="768"/>
                    <a:pt x="288" y="754"/>
                  </a:cubicBezTo>
                  <a:cubicBezTo>
                    <a:pt x="240" y="740"/>
                    <a:pt x="197" y="721"/>
                    <a:pt x="161" y="696"/>
                  </a:cubicBezTo>
                  <a:cubicBezTo>
                    <a:pt x="124" y="670"/>
                    <a:pt x="94" y="642"/>
                    <a:pt x="71" y="610"/>
                  </a:cubicBezTo>
                  <a:cubicBezTo>
                    <a:pt x="48" y="579"/>
                    <a:pt x="31" y="545"/>
                    <a:pt x="18" y="508"/>
                  </a:cubicBezTo>
                  <a:cubicBezTo>
                    <a:pt x="6" y="471"/>
                    <a:pt x="0" y="430"/>
                    <a:pt x="0" y="386"/>
                  </a:cubicBezTo>
                  <a:cubicBezTo>
                    <a:pt x="0" y="275"/>
                    <a:pt x="41" y="183"/>
                    <a:pt x="123" y="110"/>
                  </a:cubicBezTo>
                  <a:cubicBezTo>
                    <a:pt x="204" y="37"/>
                    <a:pt x="316" y="0"/>
                    <a:pt x="457" y="0"/>
                  </a:cubicBezTo>
                  <a:cubicBezTo>
                    <a:pt x="490" y="0"/>
                    <a:pt x="521" y="2"/>
                    <a:pt x="549" y="6"/>
                  </a:cubicBezTo>
                  <a:cubicBezTo>
                    <a:pt x="578"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5" y="143"/>
                    <a:pt x="665" y="143"/>
                    <a:pt x="665" y="143"/>
                  </a:cubicBezTo>
                  <a:cubicBezTo>
                    <a:pt x="661" y="109"/>
                    <a:pt x="641" y="83"/>
                    <a:pt x="605" y="66"/>
                  </a:cubicBezTo>
                  <a:cubicBezTo>
                    <a:pt x="569" y="50"/>
                    <a:pt x="516" y="41"/>
                    <a:pt x="446" y="41"/>
                  </a:cubicBezTo>
                  <a:cubicBezTo>
                    <a:pt x="393" y="42"/>
                    <a:pt x="349" y="48"/>
                    <a:pt x="313" y="60"/>
                  </a:cubicBezTo>
                  <a:cubicBezTo>
                    <a:pt x="277" y="72"/>
                    <a:pt x="245" y="91"/>
                    <a:pt x="217" y="117"/>
                  </a:cubicBezTo>
                  <a:cubicBezTo>
                    <a:pt x="189" y="143"/>
                    <a:pt x="166" y="176"/>
                    <a:pt x="149" y="216"/>
                  </a:cubicBezTo>
                  <a:cubicBezTo>
                    <a:pt x="131" y="256"/>
                    <a:pt x="122" y="306"/>
                    <a:pt x="122" y="366"/>
                  </a:cubicBezTo>
                  <a:cubicBezTo>
                    <a:pt x="122" y="472"/>
                    <a:pt x="155" y="557"/>
                    <a:pt x="223" y="621"/>
                  </a:cubicBezTo>
                  <a:cubicBezTo>
                    <a:pt x="291" y="685"/>
                    <a:pt x="380" y="717"/>
                    <a:pt x="492" y="717"/>
                  </a:cubicBezTo>
                  <a:cubicBezTo>
                    <a:pt x="542" y="717"/>
                    <a:pt x="589" y="711"/>
                    <a:pt x="632" y="698"/>
                  </a:cubicBezTo>
                  <a:cubicBezTo>
                    <a:pt x="661" y="689"/>
                    <a:pt x="690" y="675"/>
                    <a:pt x="719"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1"/>
            <p:cNvSpPr>
              <a:spLocks/>
            </p:cNvSpPr>
            <p:nvPr userDrawn="1"/>
          </p:nvSpPr>
          <p:spPr bwMode="auto">
            <a:xfrm>
              <a:off x="657225" y="998538"/>
              <a:ext cx="231775" cy="246063"/>
            </a:xfrm>
            <a:custGeom>
              <a:avLst/>
              <a:gdLst>
                <a:gd name="T0" fmla="*/ 728 w 728"/>
                <a:gd name="T1" fmla="*/ 667 h 774"/>
                <a:gd name="T2" fmla="*/ 706 w 728"/>
                <a:gd name="T3" fmla="*/ 716 h 774"/>
                <a:gd name="T4" fmla="*/ 580 w 728"/>
                <a:gd name="T5" fmla="*/ 761 h 774"/>
                <a:gd name="T6" fmla="*/ 446 w 728"/>
                <a:gd name="T7" fmla="*/ 774 h 774"/>
                <a:gd name="T8" fmla="*/ 288 w 728"/>
                <a:gd name="T9" fmla="*/ 754 h 774"/>
                <a:gd name="T10" fmla="*/ 160 w 728"/>
                <a:gd name="T11" fmla="*/ 696 h 774"/>
                <a:gd name="T12" fmla="*/ 71 w 728"/>
                <a:gd name="T13" fmla="*/ 610 h 774"/>
                <a:gd name="T14" fmla="*/ 18 w 728"/>
                <a:gd name="T15" fmla="*/ 508 h 774"/>
                <a:gd name="T16" fmla="*/ 0 w 728"/>
                <a:gd name="T17" fmla="*/ 386 h 774"/>
                <a:gd name="T18" fmla="*/ 122 w 728"/>
                <a:gd name="T19" fmla="*/ 110 h 774"/>
                <a:gd name="T20" fmla="*/ 456 w 728"/>
                <a:gd name="T21" fmla="*/ 0 h 774"/>
                <a:gd name="T22" fmla="*/ 549 w 728"/>
                <a:gd name="T23" fmla="*/ 6 h 774"/>
                <a:gd name="T24" fmla="*/ 653 w 728"/>
                <a:gd name="T25" fmla="*/ 27 h 774"/>
                <a:gd name="T26" fmla="*/ 728 w 728"/>
                <a:gd name="T27" fmla="*/ 45 h 774"/>
                <a:gd name="T28" fmla="*/ 710 w 728"/>
                <a:gd name="T29" fmla="*/ 101 h 774"/>
                <a:gd name="T30" fmla="*/ 698 w 728"/>
                <a:gd name="T31" fmla="*/ 204 h 774"/>
                <a:gd name="T32" fmla="*/ 665 w 728"/>
                <a:gd name="T33" fmla="*/ 204 h 774"/>
                <a:gd name="T34" fmla="*/ 664 w 728"/>
                <a:gd name="T35" fmla="*/ 143 h 774"/>
                <a:gd name="T36" fmla="*/ 604 w 728"/>
                <a:gd name="T37" fmla="*/ 66 h 774"/>
                <a:gd name="T38" fmla="*/ 445 w 728"/>
                <a:gd name="T39" fmla="*/ 41 h 774"/>
                <a:gd name="T40" fmla="*/ 313 w 728"/>
                <a:gd name="T41" fmla="*/ 60 h 774"/>
                <a:gd name="T42" fmla="*/ 216 w 728"/>
                <a:gd name="T43" fmla="*/ 117 h 774"/>
                <a:gd name="T44" fmla="*/ 148 w 728"/>
                <a:gd name="T45" fmla="*/ 216 h 774"/>
                <a:gd name="T46" fmla="*/ 121 w 728"/>
                <a:gd name="T47" fmla="*/ 366 h 774"/>
                <a:gd name="T48" fmla="*/ 223 w 728"/>
                <a:gd name="T49" fmla="*/ 621 h 774"/>
                <a:gd name="T50" fmla="*/ 492 w 728"/>
                <a:gd name="T51" fmla="*/ 717 h 774"/>
                <a:gd name="T52" fmla="*/ 631 w 728"/>
                <a:gd name="T53" fmla="*/ 698 h 774"/>
                <a:gd name="T54" fmla="*/ 718 w 728"/>
                <a:gd name="T55" fmla="*/ 656 h 774"/>
                <a:gd name="T56" fmla="*/ 728 w 728"/>
                <a:gd name="T57" fmla="*/ 66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774">
                  <a:moveTo>
                    <a:pt x="728" y="667"/>
                  </a:moveTo>
                  <a:cubicBezTo>
                    <a:pt x="706" y="716"/>
                    <a:pt x="706" y="716"/>
                    <a:pt x="706" y="716"/>
                  </a:cubicBezTo>
                  <a:cubicBezTo>
                    <a:pt x="663" y="736"/>
                    <a:pt x="621" y="751"/>
                    <a:pt x="580" y="761"/>
                  </a:cubicBezTo>
                  <a:cubicBezTo>
                    <a:pt x="539" y="770"/>
                    <a:pt x="495" y="774"/>
                    <a:pt x="446" y="774"/>
                  </a:cubicBezTo>
                  <a:cubicBezTo>
                    <a:pt x="389" y="774"/>
                    <a:pt x="337" y="768"/>
                    <a:pt x="288" y="754"/>
                  </a:cubicBezTo>
                  <a:cubicBezTo>
                    <a:pt x="239" y="740"/>
                    <a:pt x="197" y="721"/>
                    <a:pt x="160" y="696"/>
                  </a:cubicBezTo>
                  <a:cubicBezTo>
                    <a:pt x="124" y="670"/>
                    <a:pt x="94" y="642"/>
                    <a:pt x="71" y="610"/>
                  </a:cubicBezTo>
                  <a:cubicBezTo>
                    <a:pt x="48" y="579"/>
                    <a:pt x="30" y="545"/>
                    <a:pt x="18" y="508"/>
                  </a:cubicBezTo>
                  <a:cubicBezTo>
                    <a:pt x="6" y="471"/>
                    <a:pt x="0" y="430"/>
                    <a:pt x="0" y="386"/>
                  </a:cubicBezTo>
                  <a:cubicBezTo>
                    <a:pt x="0" y="275"/>
                    <a:pt x="41" y="183"/>
                    <a:pt x="122" y="110"/>
                  </a:cubicBezTo>
                  <a:cubicBezTo>
                    <a:pt x="204" y="37"/>
                    <a:pt x="315" y="0"/>
                    <a:pt x="456" y="0"/>
                  </a:cubicBezTo>
                  <a:cubicBezTo>
                    <a:pt x="490" y="0"/>
                    <a:pt x="520" y="2"/>
                    <a:pt x="549" y="6"/>
                  </a:cubicBezTo>
                  <a:cubicBezTo>
                    <a:pt x="577" y="9"/>
                    <a:pt x="612" y="16"/>
                    <a:pt x="653" y="27"/>
                  </a:cubicBezTo>
                  <a:cubicBezTo>
                    <a:pt x="694" y="37"/>
                    <a:pt x="719" y="43"/>
                    <a:pt x="728" y="45"/>
                  </a:cubicBezTo>
                  <a:cubicBezTo>
                    <a:pt x="720" y="64"/>
                    <a:pt x="714" y="82"/>
                    <a:pt x="710" y="101"/>
                  </a:cubicBezTo>
                  <a:cubicBezTo>
                    <a:pt x="704" y="131"/>
                    <a:pt x="700" y="165"/>
                    <a:pt x="698" y="204"/>
                  </a:cubicBezTo>
                  <a:cubicBezTo>
                    <a:pt x="665" y="204"/>
                    <a:pt x="665" y="204"/>
                    <a:pt x="665" y="204"/>
                  </a:cubicBezTo>
                  <a:cubicBezTo>
                    <a:pt x="664" y="143"/>
                    <a:pt x="664" y="143"/>
                    <a:pt x="664" y="143"/>
                  </a:cubicBezTo>
                  <a:cubicBezTo>
                    <a:pt x="661" y="109"/>
                    <a:pt x="641" y="83"/>
                    <a:pt x="604" y="66"/>
                  </a:cubicBezTo>
                  <a:cubicBezTo>
                    <a:pt x="568" y="50"/>
                    <a:pt x="515" y="41"/>
                    <a:pt x="445" y="41"/>
                  </a:cubicBezTo>
                  <a:cubicBezTo>
                    <a:pt x="393" y="42"/>
                    <a:pt x="349" y="48"/>
                    <a:pt x="313" y="60"/>
                  </a:cubicBezTo>
                  <a:cubicBezTo>
                    <a:pt x="276" y="72"/>
                    <a:pt x="244" y="91"/>
                    <a:pt x="216" y="117"/>
                  </a:cubicBezTo>
                  <a:cubicBezTo>
                    <a:pt x="189" y="143"/>
                    <a:pt x="166" y="176"/>
                    <a:pt x="148" y="216"/>
                  </a:cubicBezTo>
                  <a:cubicBezTo>
                    <a:pt x="131" y="256"/>
                    <a:pt x="122" y="306"/>
                    <a:pt x="121" y="366"/>
                  </a:cubicBezTo>
                  <a:cubicBezTo>
                    <a:pt x="121" y="472"/>
                    <a:pt x="155" y="557"/>
                    <a:pt x="223" y="621"/>
                  </a:cubicBezTo>
                  <a:cubicBezTo>
                    <a:pt x="290" y="685"/>
                    <a:pt x="380" y="717"/>
                    <a:pt x="492" y="717"/>
                  </a:cubicBezTo>
                  <a:cubicBezTo>
                    <a:pt x="542" y="717"/>
                    <a:pt x="588" y="711"/>
                    <a:pt x="631" y="698"/>
                  </a:cubicBezTo>
                  <a:cubicBezTo>
                    <a:pt x="660" y="689"/>
                    <a:pt x="689" y="675"/>
                    <a:pt x="718" y="656"/>
                  </a:cubicBezTo>
                  <a:lnTo>
                    <a:pt x="728" y="6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2"/>
            <p:cNvSpPr>
              <a:spLocks/>
            </p:cNvSpPr>
            <p:nvPr userDrawn="1"/>
          </p:nvSpPr>
          <p:spPr bwMode="auto">
            <a:xfrm>
              <a:off x="757238" y="687388"/>
              <a:ext cx="323850" cy="239713"/>
            </a:xfrm>
            <a:custGeom>
              <a:avLst/>
              <a:gdLst>
                <a:gd name="T0" fmla="*/ 0 w 1017"/>
                <a:gd name="T1" fmla="*/ 35 h 754"/>
                <a:gd name="T2" fmla="*/ 0 w 1017"/>
                <a:gd name="T3" fmla="*/ 0 h 754"/>
                <a:gd name="T4" fmla="*/ 110 w 1017"/>
                <a:gd name="T5" fmla="*/ 4 h 754"/>
                <a:gd name="T6" fmla="*/ 212 w 1017"/>
                <a:gd name="T7" fmla="*/ 0 h 754"/>
                <a:gd name="T8" fmla="*/ 300 w 1017"/>
                <a:gd name="T9" fmla="*/ 183 h 754"/>
                <a:gd name="T10" fmla="*/ 509 w 1017"/>
                <a:gd name="T11" fmla="*/ 592 h 754"/>
                <a:gd name="T12" fmla="*/ 697 w 1017"/>
                <a:gd name="T13" fmla="*/ 218 h 754"/>
                <a:gd name="T14" fmla="*/ 800 w 1017"/>
                <a:gd name="T15" fmla="*/ 0 h 754"/>
                <a:gd name="T16" fmla="*/ 898 w 1017"/>
                <a:gd name="T17" fmla="*/ 4 h 754"/>
                <a:gd name="T18" fmla="*/ 1017 w 1017"/>
                <a:gd name="T19" fmla="*/ 0 h 754"/>
                <a:gd name="T20" fmla="*/ 1017 w 1017"/>
                <a:gd name="T21" fmla="*/ 35 h 754"/>
                <a:gd name="T22" fmla="*/ 938 w 1017"/>
                <a:gd name="T23" fmla="*/ 40 h 754"/>
                <a:gd name="T24" fmla="*/ 918 w 1017"/>
                <a:gd name="T25" fmla="*/ 53 h 754"/>
                <a:gd name="T26" fmla="*/ 910 w 1017"/>
                <a:gd name="T27" fmla="*/ 103 h 754"/>
                <a:gd name="T28" fmla="*/ 907 w 1017"/>
                <a:gd name="T29" fmla="*/ 251 h 754"/>
                <a:gd name="T30" fmla="*/ 907 w 1017"/>
                <a:gd name="T31" fmla="*/ 492 h 754"/>
                <a:gd name="T32" fmla="*/ 910 w 1017"/>
                <a:gd name="T33" fmla="*/ 631 h 754"/>
                <a:gd name="T34" fmla="*/ 918 w 1017"/>
                <a:gd name="T35" fmla="*/ 690 h 754"/>
                <a:gd name="T36" fmla="*/ 938 w 1017"/>
                <a:gd name="T37" fmla="*/ 704 h 754"/>
                <a:gd name="T38" fmla="*/ 1017 w 1017"/>
                <a:gd name="T39" fmla="*/ 709 h 754"/>
                <a:gd name="T40" fmla="*/ 1017 w 1017"/>
                <a:gd name="T41" fmla="*/ 743 h 754"/>
                <a:gd name="T42" fmla="*/ 861 w 1017"/>
                <a:gd name="T43" fmla="*/ 739 h 754"/>
                <a:gd name="T44" fmla="*/ 699 w 1017"/>
                <a:gd name="T45" fmla="*/ 743 h 754"/>
                <a:gd name="T46" fmla="*/ 699 w 1017"/>
                <a:gd name="T47" fmla="*/ 709 h 754"/>
                <a:gd name="T48" fmla="*/ 778 w 1017"/>
                <a:gd name="T49" fmla="*/ 704 h 754"/>
                <a:gd name="T50" fmla="*/ 797 w 1017"/>
                <a:gd name="T51" fmla="*/ 691 h 754"/>
                <a:gd name="T52" fmla="*/ 806 w 1017"/>
                <a:gd name="T53" fmla="*/ 641 h 754"/>
                <a:gd name="T54" fmla="*/ 808 w 1017"/>
                <a:gd name="T55" fmla="*/ 492 h 754"/>
                <a:gd name="T56" fmla="*/ 808 w 1017"/>
                <a:gd name="T57" fmla="*/ 108 h 754"/>
                <a:gd name="T58" fmla="*/ 619 w 1017"/>
                <a:gd name="T59" fmla="*/ 486 h 754"/>
                <a:gd name="T60" fmla="*/ 549 w 1017"/>
                <a:gd name="T61" fmla="*/ 629 h 754"/>
                <a:gd name="T62" fmla="*/ 494 w 1017"/>
                <a:gd name="T63" fmla="*/ 754 h 754"/>
                <a:gd name="T64" fmla="*/ 472 w 1017"/>
                <a:gd name="T65" fmla="*/ 754 h 754"/>
                <a:gd name="T66" fmla="*/ 459 w 1017"/>
                <a:gd name="T67" fmla="*/ 722 h 754"/>
                <a:gd name="T68" fmla="*/ 422 w 1017"/>
                <a:gd name="T69" fmla="*/ 645 h 754"/>
                <a:gd name="T70" fmla="*/ 159 w 1017"/>
                <a:gd name="T71" fmla="*/ 126 h 754"/>
                <a:gd name="T72" fmla="*/ 159 w 1017"/>
                <a:gd name="T73" fmla="*/ 492 h 754"/>
                <a:gd name="T74" fmla="*/ 163 w 1017"/>
                <a:gd name="T75" fmla="*/ 631 h 754"/>
                <a:gd name="T76" fmla="*/ 171 w 1017"/>
                <a:gd name="T77" fmla="*/ 690 h 754"/>
                <a:gd name="T78" fmla="*/ 191 w 1017"/>
                <a:gd name="T79" fmla="*/ 704 h 754"/>
                <a:gd name="T80" fmla="*/ 271 w 1017"/>
                <a:gd name="T81" fmla="*/ 709 h 754"/>
                <a:gd name="T82" fmla="*/ 271 w 1017"/>
                <a:gd name="T83" fmla="*/ 743 h 754"/>
                <a:gd name="T84" fmla="*/ 138 w 1017"/>
                <a:gd name="T85" fmla="*/ 739 h 754"/>
                <a:gd name="T86" fmla="*/ 0 w 1017"/>
                <a:gd name="T87" fmla="*/ 743 h 754"/>
                <a:gd name="T88" fmla="*/ 0 w 1017"/>
                <a:gd name="T89" fmla="*/ 709 h 754"/>
                <a:gd name="T90" fmla="*/ 79 w 1017"/>
                <a:gd name="T91" fmla="*/ 704 h 754"/>
                <a:gd name="T92" fmla="*/ 98 w 1017"/>
                <a:gd name="T93" fmla="*/ 691 h 754"/>
                <a:gd name="T94" fmla="*/ 107 w 1017"/>
                <a:gd name="T95" fmla="*/ 641 h 754"/>
                <a:gd name="T96" fmla="*/ 109 w 1017"/>
                <a:gd name="T97" fmla="*/ 492 h 754"/>
                <a:gd name="T98" fmla="*/ 109 w 1017"/>
                <a:gd name="T99" fmla="*/ 251 h 754"/>
                <a:gd name="T100" fmla="*/ 107 w 1017"/>
                <a:gd name="T101" fmla="*/ 112 h 754"/>
                <a:gd name="T102" fmla="*/ 99 w 1017"/>
                <a:gd name="T103" fmla="*/ 54 h 754"/>
                <a:gd name="T104" fmla="*/ 78 w 1017"/>
                <a:gd name="T105" fmla="*/ 40 h 754"/>
                <a:gd name="T106" fmla="*/ 0 w 1017"/>
                <a:gd name="T107" fmla="*/ 35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7" h="754">
                  <a:moveTo>
                    <a:pt x="0" y="35"/>
                  </a:moveTo>
                  <a:cubicBezTo>
                    <a:pt x="0" y="0"/>
                    <a:pt x="0" y="0"/>
                    <a:pt x="0" y="0"/>
                  </a:cubicBezTo>
                  <a:cubicBezTo>
                    <a:pt x="38" y="2"/>
                    <a:pt x="75" y="4"/>
                    <a:pt x="110" y="4"/>
                  </a:cubicBezTo>
                  <a:cubicBezTo>
                    <a:pt x="145" y="4"/>
                    <a:pt x="179" y="2"/>
                    <a:pt x="212" y="0"/>
                  </a:cubicBezTo>
                  <a:cubicBezTo>
                    <a:pt x="244" y="70"/>
                    <a:pt x="274" y="131"/>
                    <a:pt x="300" y="183"/>
                  </a:cubicBezTo>
                  <a:cubicBezTo>
                    <a:pt x="509" y="592"/>
                    <a:pt x="509" y="592"/>
                    <a:pt x="509" y="592"/>
                  </a:cubicBezTo>
                  <a:cubicBezTo>
                    <a:pt x="697" y="218"/>
                    <a:pt x="697" y="218"/>
                    <a:pt x="697" y="218"/>
                  </a:cubicBezTo>
                  <a:cubicBezTo>
                    <a:pt x="749" y="116"/>
                    <a:pt x="783" y="43"/>
                    <a:pt x="800" y="0"/>
                  </a:cubicBezTo>
                  <a:cubicBezTo>
                    <a:pt x="839" y="2"/>
                    <a:pt x="872" y="4"/>
                    <a:pt x="898" y="4"/>
                  </a:cubicBezTo>
                  <a:cubicBezTo>
                    <a:pt x="923" y="4"/>
                    <a:pt x="962" y="2"/>
                    <a:pt x="1017" y="0"/>
                  </a:cubicBezTo>
                  <a:cubicBezTo>
                    <a:pt x="1017" y="35"/>
                    <a:pt x="1017" y="35"/>
                    <a:pt x="1017" y="35"/>
                  </a:cubicBezTo>
                  <a:cubicBezTo>
                    <a:pt x="974" y="35"/>
                    <a:pt x="947" y="37"/>
                    <a:pt x="938" y="40"/>
                  </a:cubicBezTo>
                  <a:cubicBezTo>
                    <a:pt x="928" y="43"/>
                    <a:pt x="922" y="47"/>
                    <a:pt x="918" y="53"/>
                  </a:cubicBezTo>
                  <a:cubicBezTo>
                    <a:pt x="914" y="60"/>
                    <a:pt x="911" y="76"/>
                    <a:pt x="910" y="103"/>
                  </a:cubicBezTo>
                  <a:cubicBezTo>
                    <a:pt x="910" y="110"/>
                    <a:pt x="909" y="159"/>
                    <a:pt x="907" y="251"/>
                  </a:cubicBezTo>
                  <a:cubicBezTo>
                    <a:pt x="907" y="492"/>
                    <a:pt x="907" y="492"/>
                    <a:pt x="907" y="492"/>
                  </a:cubicBezTo>
                  <a:cubicBezTo>
                    <a:pt x="907" y="540"/>
                    <a:pt x="908" y="586"/>
                    <a:pt x="910" y="631"/>
                  </a:cubicBezTo>
                  <a:cubicBezTo>
                    <a:pt x="911" y="664"/>
                    <a:pt x="914" y="684"/>
                    <a:pt x="918" y="690"/>
                  </a:cubicBezTo>
                  <a:cubicBezTo>
                    <a:pt x="922" y="696"/>
                    <a:pt x="929" y="701"/>
                    <a:pt x="938" y="704"/>
                  </a:cubicBezTo>
                  <a:cubicBezTo>
                    <a:pt x="948" y="707"/>
                    <a:pt x="974" y="709"/>
                    <a:pt x="1017" y="709"/>
                  </a:cubicBezTo>
                  <a:cubicBezTo>
                    <a:pt x="1017" y="743"/>
                    <a:pt x="1017" y="743"/>
                    <a:pt x="1017" y="743"/>
                  </a:cubicBezTo>
                  <a:cubicBezTo>
                    <a:pt x="943" y="740"/>
                    <a:pt x="891" y="739"/>
                    <a:pt x="861" y="739"/>
                  </a:cubicBezTo>
                  <a:cubicBezTo>
                    <a:pt x="837" y="739"/>
                    <a:pt x="782" y="740"/>
                    <a:pt x="699" y="743"/>
                  </a:cubicBezTo>
                  <a:cubicBezTo>
                    <a:pt x="699" y="709"/>
                    <a:pt x="699" y="709"/>
                    <a:pt x="699" y="709"/>
                  </a:cubicBezTo>
                  <a:cubicBezTo>
                    <a:pt x="742" y="709"/>
                    <a:pt x="768" y="707"/>
                    <a:pt x="778" y="704"/>
                  </a:cubicBezTo>
                  <a:cubicBezTo>
                    <a:pt x="788" y="701"/>
                    <a:pt x="794" y="697"/>
                    <a:pt x="797" y="691"/>
                  </a:cubicBezTo>
                  <a:cubicBezTo>
                    <a:pt x="802" y="684"/>
                    <a:pt x="805" y="668"/>
                    <a:pt x="806" y="641"/>
                  </a:cubicBezTo>
                  <a:cubicBezTo>
                    <a:pt x="806" y="633"/>
                    <a:pt x="807" y="584"/>
                    <a:pt x="808" y="492"/>
                  </a:cubicBezTo>
                  <a:cubicBezTo>
                    <a:pt x="808" y="108"/>
                    <a:pt x="808" y="108"/>
                    <a:pt x="808" y="108"/>
                  </a:cubicBezTo>
                  <a:cubicBezTo>
                    <a:pt x="619" y="486"/>
                    <a:pt x="619" y="486"/>
                    <a:pt x="619" y="486"/>
                  </a:cubicBezTo>
                  <a:cubicBezTo>
                    <a:pt x="589" y="545"/>
                    <a:pt x="566" y="593"/>
                    <a:pt x="549" y="629"/>
                  </a:cubicBezTo>
                  <a:cubicBezTo>
                    <a:pt x="537" y="655"/>
                    <a:pt x="518" y="696"/>
                    <a:pt x="494" y="754"/>
                  </a:cubicBezTo>
                  <a:cubicBezTo>
                    <a:pt x="472" y="754"/>
                    <a:pt x="472" y="754"/>
                    <a:pt x="472" y="754"/>
                  </a:cubicBezTo>
                  <a:cubicBezTo>
                    <a:pt x="468" y="740"/>
                    <a:pt x="463" y="729"/>
                    <a:pt x="459" y="722"/>
                  </a:cubicBezTo>
                  <a:cubicBezTo>
                    <a:pt x="422" y="645"/>
                    <a:pt x="422" y="645"/>
                    <a:pt x="422" y="645"/>
                  </a:cubicBezTo>
                  <a:cubicBezTo>
                    <a:pt x="159" y="126"/>
                    <a:pt x="159" y="126"/>
                    <a:pt x="159" y="126"/>
                  </a:cubicBezTo>
                  <a:cubicBezTo>
                    <a:pt x="159" y="492"/>
                    <a:pt x="159" y="492"/>
                    <a:pt x="159" y="492"/>
                  </a:cubicBezTo>
                  <a:cubicBezTo>
                    <a:pt x="159" y="540"/>
                    <a:pt x="160" y="586"/>
                    <a:pt x="163" y="631"/>
                  </a:cubicBezTo>
                  <a:cubicBezTo>
                    <a:pt x="164" y="664"/>
                    <a:pt x="167" y="683"/>
                    <a:pt x="171" y="690"/>
                  </a:cubicBezTo>
                  <a:cubicBezTo>
                    <a:pt x="175" y="696"/>
                    <a:pt x="182" y="701"/>
                    <a:pt x="191" y="704"/>
                  </a:cubicBezTo>
                  <a:cubicBezTo>
                    <a:pt x="200" y="707"/>
                    <a:pt x="227" y="709"/>
                    <a:pt x="271" y="709"/>
                  </a:cubicBezTo>
                  <a:cubicBezTo>
                    <a:pt x="271" y="743"/>
                    <a:pt x="271" y="743"/>
                    <a:pt x="271" y="743"/>
                  </a:cubicBezTo>
                  <a:cubicBezTo>
                    <a:pt x="138" y="739"/>
                    <a:pt x="138" y="739"/>
                    <a:pt x="138" y="739"/>
                  </a:cubicBezTo>
                  <a:cubicBezTo>
                    <a:pt x="0" y="743"/>
                    <a:pt x="0" y="743"/>
                    <a:pt x="0" y="743"/>
                  </a:cubicBezTo>
                  <a:cubicBezTo>
                    <a:pt x="0" y="709"/>
                    <a:pt x="0" y="709"/>
                    <a:pt x="0" y="709"/>
                  </a:cubicBezTo>
                  <a:cubicBezTo>
                    <a:pt x="43" y="709"/>
                    <a:pt x="69" y="707"/>
                    <a:pt x="79" y="704"/>
                  </a:cubicBezTo>
                  <a:cubicBezTo>
                    <a:pt x="88" y="701"/>
                    <a:pt x="95" y="697"/>
                    <a:pt x="98" y="691"/>
                  </a:cubicBezTo>
                  <a:cubicBezTo>
                    <a:pt x="103" y="684"/>
                    <a:pt x="105" y="668"/>
                    <a:pt x="107" y="641"/>
                  </a:cubicBezTo>
                  <a:cubicBezTo>
                    <a:pt x="107" y="634"/>
                    <a:pt x="108" y="584"/>
                    <a:pt x="109" y="492"/>
                  </a:cubicBezTo>
                  <a:cubicBezTo>
                    <a:pt x="109" y="251"/>
                    <a:pt x="109" y="251"/>
                    <a:pt x="109" y="251"/>
                  </a:cubicBezTo>
                  <a:cubicBezTo>
                    <a:pt x="109" y="204"/>
                    <a:pt x="108" y="158"/>
                    <a:pt x="107" y="112"/>
                  </a:cubicBezTo>
                  <a:cubicBezTo>
                    <a:pt x="105" y="79"/>
                    <a:pt x="103" y="60"/>
                    <a:pt x="99" y="54"/>
                  </a:cubicBezTo>
                  <a:cubicBezTo>
                    <a:pt x="94" y="48"/>
                    <a:pt x="88" y="43"/>
                    <a:pt x="78" y="40"/>
                  </a:cubicBezTo>
                  <a:cubicBezTo>
                    <a:pt x="69" y="37"/>
                    <a:pt x="43" y="35"/>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3"/>
            <p:cNvSpPr>
              <a:spLocks noEditPoints="1"/>
            </p:cNvSpPr>
            <p:nvPr userDrawn="1"/>
          </p:nvSpPr>
          <p:spPr bwMode="auto">
            <a:xfrm>
              <a:off x="1092200" y="684213"/>
              <a:ext cx="263525" cy="238125"/>
            </a:xfrm>
            <a:custGeom>
              <a:avLst/>
              <a:gdLst>
                <a:gd name="T0" fmla="*/ 117 w 832"/>
                <a:gd name="T1" fmla="*/ 747 h 750"/>
                <a:gd name="T2" fmla="*/ 257 w 832"/>
                <a:gd name="T3" fmla="*/ 750 h 750"/>
                <a:gd name="T4" fmla="*/ 257 w 832"/>
                <a:gd name="T5" fmla="*/ 717 h 750"/>
                <a:gd name="T6" fmla="*/ 185 w 832"/>
                <a:gd name="T7" fmla="*/ 712 h 750"/>
                <a:gd name="T8" fmla="*/ 166 w 832"/>
                <a:gd name="T9" fmla="*/ 702 h 750"/>
                <a:gd name="T10" fmla="*/ 162 w 832"/>
                <a:gd name="T11" fmla="*/ 690 h 750"/>
                <a:gd name="T12" fmla="*/ 178 w 832"/>
                <a:gd name="T13" fmla="*/ 637 h 750"/>
                <a:gd name="T14" fmla="*/ 237 w 832"/>
                <a:gd name="T15" fmla="*/ 503 h 750"/>
                <a:gd name="T16" fmla="*/ 556 w 832"/>
                <a:gd name="T17" fmla="*/ 503 h 750"/>
                <a:gd name="T18" fmla="*/ 624 w 832"/>
                <a:gd name="T19" fmla="*/ 663 h 750"/>
                <a:gd name="T20" fmla="*/ 632 w 832"/>
                <a:gd name="T21" fmla="*/ 693 h 750"/>
                <a:gd name="T22" fmla="*/ 627 w 832"/>
                <a:gd name="T23" fmla="*/ 705 h 750"/>
                <a:gd name="T24" fmla="*/ 609 w 832"/>
                <a:gd name="T25" fmla="*/ 713 h 750"/>
                <a:gd name="T26" fmla="*/ 535 w 832"/>
                <a:gd name="T27" fmla="*/ 717 h 750"/>
                <a:gd name="T28" fmla="*/ 535 w 832"/>
                <a:gd name="T29" fmla="*/ 750 h 750"/>
                <a:gd name="T30" fmla="*/ 712 w 832"/>
                <a:gd name="T31" fmla="*/ 747 h 750"/>
                <a:gd name="T32" fmla="*/ 832 w 832"/>
                <a:gd name="T33" fmla="*/ 750 h 750"/>
                <a:gd name="T34" fmla="*/ 832 w 832"/>
                <a:gd name="T35" fmla="*/ 717 h 750"/>
                <a:gd name="T36" fmla="*/ 776 w 832"/>
                <a:gd name="T37" fmla="*/ 710 h 750"/>
                <a:gd name="T38" fmla="*/ 753 w 832"/>
                <a:gd name="T39" fmla="*/ 687 h 750"/>
                <a:gd name="T40" fmla="*/ 677 w 832"/>
                <a:gd name="T41" fmla="*/ 526 h 750"/>
                <a:gd name="T42" fmla="*/ 441 w 832"/>
                <a:gd name="T43" fmla="*/ 0 h 750"/>
                <a:gd name="T44" fmla="*/ 406 w 832"/>
                <a:gd name="T45" fmla="*/ 0 h 750"/>
                <a:gd name="T46" fmla="*/ 310 w 832"/>
                <a:gd name="T47" fmla="*/ 217 h 750"/>
                <a:gd name="T48" fmla="*/ 172 w 832"/>
                <a:gd name="T49" fmla="*/ 512 h 750"/>
                <a:gd name="T50" fmla="*/ 100 w 832"/>
                <a:gd name="T51" fmla="*/ 660 h 750"/>
                <a:gd name="T52" fmla="*/ 74 w 832"/>
                <a:gd name="T53" fmla="*/ 702 h 750"/>
                <a:gd name="T54" fmla="*/ 54 w 832"/>
                <a:gd name="T55" fmla="*/ 713 h 750"/>
                <a:gd name="T56" fmla="*/ 0 w 832"/>
                <a:gd name="T57" fmla="*/ 717 h 750"/>
                <a:gd name="T58" fmla="*/ 0 w 832"/>
                <a:gd name="T59" fmla="*/ 750 h 750"/>
                <a:gd name="T60" fmla="*/ 117 w 832"/>
                <a:gd name="T61" fmla="*/ 747 h 750"/>
                <a:gd name="T62" fmla="*/ 396 w 832"/>
                <a:gd name="T63" fmla="*/ 143 h 750"/>
                <a:gd name="T64" fmla="*/ 534 w 832"/>
                <a:gd name="T65" fmla="*/ 458 h 750"/>
                <a:gd name="T66" fmla="*/ 256 w 832"/>
                <a:gd name="T67" fmla="*/ 458 h 750"/>
                <a:gd name="T68" fmla="*/ 396 w 832"/>
                <a:gd name="T69" fmla="*/ 1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750">
                  <a:moveTo>
                    <a:pt x="117" y="747"/>
                  </a:moveTo>
                  <a:cubicBezTo>
                    <a:pt x="148" y="747"/>
                    <a:pt x="195" y="748"/>
                    <a:pt x="257" y="750"/>
                  </a:cubicBezTo>
                  <a:cubicBezTo>
                    <a:pt x="257" y="717"/>
                    <a:pt x="257" y="717"/>
                    <a:pt x="257" y="717"/>
                  </a:cubicBezTo>
                  <a:cubicBezTo>
                    <a:pt x="222" y="716"/>
                    <a:pt x="199" y="715"/>
                    <a:pt x="185" y="712"/>
                  </a:cubicBezTo>
                  <a:cubicBezTo>
                    <a:pt x="177" y="710"/>
                    <a:pt x="170" y="707"/>
                    <a:pt x="166" y="702"/>
                  </a:cubicBezTo>
                  <a:cubicBezTo>
                    <a:pt x="163" y="699"/>
                    <a:pt x="162" y="695"/>
                    <a:pt x="162" y="690"/>
                  </a:cubicBezTo>
                  <a:cubicBezTo>
                    <a:pt x="162" y="679"/>
                    <a:pt x="167" y="662"/>
                    <a:pt x="178" y="637"/>
                  </a:cubicBezTo>
                  <a:cubicBezTo>
                    <a:pt x="237" y="503"/>
                    <a:pt x="237" y="503"/>
                    <a:pt x="237" y="503"/>
                  </a:cubicBezTo>
                  <a:cubicBezTo>
                    <a:pt x="556" y="503"/>
                    <a:pt x="556" y="503"/>
                    <a:pt x="556" y="503"/>
                  </a:cubicBezTo>
                  <a:cubicBezTo>
                    <a:pt x="624" y="663"/>
                    <a:pt x="624" y="663"/>
                    <a:pt x="624" y="663"/>
                  </a:cubicBezTo>
                  <a:cubicBezTo>
                    <a:pt x="629" y="675"/>
                    <a:pt x="632" y="685"/>
                    <a:pt x="632" y="693"/>
                  </a:cubicBezTo>
                  <a:cubicBezTo>
                    <a:pt x="632" y="698"/>
                    <a:pt x="630" y="702"/>
                    <a:pt x="627" y="705"/>
                  </a:cubicBezTo>
                  <a:cubicBezTo>
                    <a:pt x="624" y="708"/>
                    <a:pt x="618" y="711"/>
                    <a:pt x="609" y="713"/>
                  </a:cubicBezTo>
                  <a:cubicBezTo>
                    <a:pt x="601" y="715"/>
                    <a:pt x="576" y="716"/>
                    <a:pt x="535" y="717"/>
                  </a:cubicBezTo>
                  <a:cubicBezTo>
                    <a:pt x="535" y="750"/>
                    <a:pt x="535" y="750"/>
                    <a:pt x="535" y="750"/>
                  </a:cubicBezTo>
                  <a:cubicBezTo>
                    <a:pt x="712" y="747"/>
                    <a:pt x="712" y="747"/>
                    <a:pt x="712" y="747"/>
                  </a:cubicBezTo>
                  <a:cubicBezTo>
                    <a:pt x="734" y="747"/>
                    <a:pt x="775" y="748"/>
                    <a:pt x="832" y="750"/>
                  </a:cubicBezTo>
                  <a:cubicBezTo>
                    <a:pt x="832" y="717"/>
                    <a:pt x="832" y="717"/>
                    <a:pt x="832" y="717"/>
                  </a:cubicBezTo>
                  <a:cubicBezTo>
                    <a:pt x="803" y="716"/>
                    <a:pt x="784" y="714"/>
                    <a:pt x="776" y="710"/>
                  </a:cubicBezTo>
                  <a:cubicBezTo>
                    <a:pt x="767" y="707"/>
                    <a:pt x="760" y="699"/>
                    <a:pt x="753" y="687"/>
                  </a:cubicBezTo>
                  <a:cubicBezTo>
                    <a:pt x="740" y="664"/>
                    <a:pt x="715" y="611"/>
                    <a:pt x="677" y="526"/>
                  </a:cubicBezTo>
                  <a:cubicBezTo>
                    <a:pt x="441" y="0"/>
                    <a:pt x="441" y="0"/>
                    <a:pt x="441" y="0"/>
                  </a:cubicBezTo>
                  <a:cubicBezTo>
                    <a:pt x="406" y="0"/>
                    <a:pt x="406" y="0"/>
                    <a:pt x="406" y="0"/>
                  </a:cubicBezTo>
                  <a:cubicBezTo>
                    <a:pt x="357" y="112"/>
                    <a:pt x="325" y="185"/>
                    <a:pt x="310" y="217"/>
                  </a:cubicBezTo>
                  <a:cubicBezTo>
                    <a:pt x="172" y="512"/>
                    <a:pt x="172" y="512"/>
                    <a:pt x="172" y="512"/>
                  </a:cubicBezTo>
                  <a:cubicBezTo>
                    <a:pt x="131" y="598"/>
                    <a:pt x="107" y="647"/>
                    <a:pt x="100" y="660"/>
                  </a:cubicBezTo>
                  <a:cubicBezTo>
                    <a:pt x="89" y="683"/>
                    <a:pt x="80" y="697"/>
                    <a:pt x="74" y="702"/>
                  </a:cubicBezTo>
                  <a:cubicBezTo>
                    <a:pt x="68" y="708"/>
                    <a:pt x="61" y="711"/>
                    <a:pt x="54" y="713"/>
                  </a:cubicBezTo>
                  <a:cubicBezTo>
                    <a:pt x="47" y="715"/>
                    <a:pt x="29" y="716"/>
                    <a:pt x="0" y="717"/>
                  </a:cubicBezTo>
                  <a:cubicBezTo>
                    <a:pt x="0" y="750"/>
                    <a:pt x="0" y="750"/>
                    <a:pt x="0" y="750"/>
                  </a:cubicBezTo>
                  <a:cubicBezTo>
                    <a:pt x="42" y="748"/>
                    <a:pt x="81" y="747"/>
                    <a:pt x="117" y="747"/>
                  </a:cubicBezTo>
                  <a:close/>
                  <a:moveTo>
                    <a:pt x="396" y="143"/>
                  </a:moveTo>
                  <a:cubicBezTo>
                    <a:pt x="534" y="458"/>
                    <a:pt x="534" y="458"/>
                    <a:pt x="534" y="458"/>
                  </a:cubicBezTo>
                  <a:cubicBezTo>
                    <a:pt x="256" y="458"/>
                    <a:pt x="256" y="458"/>
                    <a:pt x="256" y="458"/>
                  </a:cubicBezTo>
                  <a:lnTo>
                    <a:pt x="39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4"/>
            <p:cNvSpPr>
              <a:spLocks/>
            </p:cNvSpPr>
            <p:nvPr userDrawn="1"/>
          </p:nvSpPr>
          <p:spPr bwMode="auto">
            <a:xfrm>
              <a:off x="1309688" y="687388"/>
              <a:ext cx="260350" cy="234950"/>
            </a:xfrm>
            <a:custGeom>
              <a:avLst/>
              <a:gdLst>
                <a:gd name="T0" fmla="*/ 601 w 817"/>
                <a:gd name="T1" fmla="*/ 111 h 743"/>
                <a:gd name="T2" fmla="*/ 634 w 817"/>
                <a:gd name="T3" fmla="*/ 52 h 743"/>
                <a:gd name="T4" fmla="*/ 624 w 817"/>
                <a:gd name="T5" fmla="*/ 39 h 743"/>
                <a:gd name="T6" fmla="*/ 543 w 817"/>
                <a:gd name="T7" fmla="*/ 33 h 743"/>
                <a:gd name="T8" fmla="*/ 543 w 817"/>
                <a:gd name="T9" fmla="*/ 0 h 743"/>
                <a:gd name="T10" fmla="*/ 688 w 817"/>
                <a:gd name="T11" fmla="*/ 3 h 743"/>
                <a:gd name="T12" fmla="*/ 817 w 817"/>
                <a:gd name="T13" fmla="*/ 0 h 743"/>
                <a:gd name="T14" fmla="*/ 817 w 817"/>
                <a:gd name="T15" fmla="*/ 33 h 743"/>
                <a:gd name="T16" fmla="*/ 746 w 817"/>
                <a:gd name="T17" fmla="*/ 39 h 743"/>
                <a:gd name="T18" fmla="*/ 718 w 817"/>
                <a:gd name="T19" fmla="*/ 51 h 743"/>
                <a:gd name="T20" fmla="*/ 675 w 817"/>
                <a:gd name="T21" fmla="*/ 102 h 743"/>
                <a:gd name="T22" fmla="*/ 514 w 817"/>
                <a:gd name="T23" fmla="*/ 333 h 743"/>
                <a:gd name="T24" fmla="*/ 461 w 817"/>
                <a:gd name="T25" fmla="*/ 422 h 743"/>
                <a:gd name="T26" fmla="*/ 455 w 817"/>
                <a:gd name="T27" fmla="*/ 453 h 743"/>
                <a:gd name="T28" fmla="*/ 455 w 817"/>
                <a:gd name="T29" fmla="*/ 493 h 743"/>
                <a:gd name="T30" fmla="*/ 459 w 817"/>
                <a:gd name="T31" fmla="*/ 631 h 743"/>
                <a:gd name="T32" fmla="*/ 466 w 817"/>
                <a:gd name="T33" fmla="*/ 690 h 743"/>
                <a:gd name="T34" fmla="*/ 486 w 817"/>
                <a:gd name="T35" fmla="*/ 704 h 743"/>
                <a:gd name="T36" fmla="*/ 564 w 817"/>
                <a:gd name="T37" fmla="*/ 710 h 743"/>
                <a:gd name="T38" fmla="*/ 564 w 817"/>
                <a:gd name="T39" fmla="*/ 743 h 743"/>
                <a:gd name="T40" fmla="*/ 410 w 817"/>
                <a:gd name="T41" fmla="*/ 740 h 743"/>
                <a:gd name="T42" fmla="*/ 244 w 817"/>
                <a:gd name="T43" fmla="*/ 743 h 743"/>
                <a:gd name="T44" fmla="*/ 244 w 817"/>
                <a:gd name="T45" fmla="*/ 710 h 743"/>
                <a:gd name="T46" fmla="*/ 322 w 817"/>
                <a:gd name="T47" fmla="*/ 704 h 743"/>
                <a:gd name="T48" fmla="*/ 341 w 817"/>
                <a:gd name="T49" fmla="*/ 692 h 743"/>
                <a:gd name="T50" fmla="*/ 350 w 817"/>
                <a:gd name="T51" fmla="*/ 641 h 743"/>
                <a:gd name="T52" fmla="*/ 353 w 817"/>
                <a:gd name="T53" fmla="*/ 493 h 743"/>
                <a:gd name="T54" fmla="*/ 353 w 817"/>
                <a:gd name="T55" fmla="*/ 432 h 743"/>
                <a:gd name="T56" fmla="*/ 331 w 817"/>
                <a:gd name="T57" fmla="*/ 390 h 743"/>
                <a:gd name="T58" fmla="*/ 275 w 817"/>
                <a:gd name="T59" fmla="*/ 300 h 743"/>
                <a:gd name="T60" fmla="*/ 135 w 817"/>
                <a:gd name="T61" fmla="*/ 102 h 743"/>
                <a:gd name="T62" fmla="*/ 96 w 817"/>
                <a:gd name="T63" fmla="*/ 51 h 743"/>
                <a:gd name="T64" fmla="*/ 69 w 817"/>
                <a:gd name="T65" fmla="*/ 39 h 743"/>
                <a:gd name="T66" fmla="*/ 0 w 817"/>
                <a:gd name="T67" fmla="*/ 33 h 743"/>
                <a:gd name="T68" fmla="*/ 0 w 817"/>
                <a:gd name="T69" fmla="*/ 0 h 743"/>
                <a:gd name="T70" fmla="*/ 130 w 817"/>
                <a:gd name="T71" fmla="*/ 3 h 743"/>
                <a:gd name="T72" fmla="*/ 333 w 817"/>
                <a:gd name="T73" fmla="*/ 0 h 743"/>
                <a:gd name="T74" fmla="*/ 333 w 817"/>
                <a:gd name="T75" fmla="*/ 33 h 743"/>
                <a:gd name="T76" fmla="*/ 246 w 817"/>
                <a:gd name="T77" fmla="*/ 39 h 743"/>
                <a:gd name="T78" fmla="*/ 234 w 817"/>
                <a:gd name="T79" fmla="*/ 52 h 743"/>
                <a:gd name="T80" fmla="*/ 262 w 817"/>
                <a:gd name="T81" fmla="*/ 111 h 743"/>
                <a:gd name="T82" fmla="*/ 426 w 817"/>
                <a:gd name="T83" fmla="*/ 376 h 743"/>
                <a:gd name="T84" fmla="*/ 601 w 817"/>
                <a:gd name="T85" fmla="*/ 111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7" h="743">
                  <a:moveTo>
                    <a:pt x="601" y="111"/>
                  </a:moveTo>
                  <a:cubicBezTo>
                    <a:pt x="623" y="78"/>
                    <a:pt x="634" y="59"/>
                    <a:pt x="634" y="52"/>
                  </a:cubicBezTo>
                  <a:cubicBezTo>
                    <a:pt x="634" y="46"/>
                    <a:pt x="631" y="41"/>
                    <a:pt x="624" y="39"/>
                  </a:cubicBezTo>
                  <a:cubicBezTo>
                    <a:pt x="616" y="36"/>
                    <a:pt x="585" y="34"/>
                    <a:pt x="543" y="33"/>
                  </a:cubicBezTo>
                  <a:cubicBezTo>
                    <a:pt x="543" y="0"/>
                    <a:pt x="543" y="0"/>
                    <a:pt x="543" y="0"/>
                  </a:cubicBezTo>
                  <a:cubicBezTo>
                    <a:pt x="610" y="2"/>
                    <a:pt x="650" y="3"/>
                    <a:pt x="688" y="3"/>
                  </a:cubicBezTo>
                  <a:cubicBezTo>
                    <a:pt x="725" y="3"/>
                    <a:pt x="745" y="2"/>
                    <a:pt x="817" y="0"/>
                  </a:cubicBezTo>
                  <a:cubicBezTo>
                    <a:pt x="817" y="33"/>
                    <a:pt x="817" y="33"/>
                    <a:pt x="817" y="33"/>
                  </a:cubicBezTo>
                  <a:cubicBezTo>
                    <a:pt x="773" y="34"/>
                    <a:pt x="757" y="36"/>
                    <a:pt x="746" y="39"/>
                  </a:cubicBezTo>
                  <a:cubicBezTo>
                    <a:pt x="735" y="41"/>
                    <a:pt x="725" y="46"/>
                    <a:pt x="718" y="51"/>
                  </a:cubicBezTo>
                  <a:cubicBezTo>
                    <a:pt x="709" y="58"/>
                    <a:pt x="695" y="75"/>
                    <a:pt x="675" y="102"/>
                  </a:cubicBezTo>
                  <a:cubicBezTo>
                    <a:pt x="514" y="333"/>
                    <a:pt x="514" y="333"/>
                    <a:pt x="514" y="333"/>
                  </a:cubicBezTo>
                  <a:cubicBezTo>
                    <a:pt x="483" y="381"/>
                    <a:pt x="465" y="411"/>
                    <a:pt x="461" y="422"/>
                  </a:cubicBezTo>
                  <a:cubicBezTo>
                    <a:pt x="457" y="433"/>
                    <a:pt x="455" y="443"/>
                    <a:pt x="455" y="453"/>
                  </a:cubicBezTo>
                  <a:cubicBezTo>
                    <a:pt x="455" y="493"/>
                    <a:pt x="455" y="493"/>
                    <a:pt x="455" y="493"/>
                  </a:cubicBezTo>
                  <a:cubicBezTo>
                    <a:pt x="455" y="541"/>
                    <a:pt x="456" y="587"/>
                    <a:pt x="459" y="631"/>
                  </a:cubicBezTo>
                  <a:cubicBezTo>
                    <a:pt x="460" y="665"/>
                    <a:pt x="462" y="684"/>
                    <a:pt x="466" y="690"/>
                  </a:cubicBezTo>
                  <a:cubicBezTo>
                    <a:pt x="470" y="696"/>
                    <a:pt x="477" y="701"/>
                    <a:pt x="486" y="704"/>
                  </a:cubicBezTo>
                  <a:cubicBezTo>
                    <a:pt x="495" y="707"/>
                    <a:pt x="521" y="709"/>
                    <a:pt x="564" y="710"/>
                  </a:cubicBezTo>
                  <a:cubicBezTo>
                    <a:pt x="564" y="743"/>
                    <a:pt x="564" y="743"/>
                    <a:pt x="564" y="743"/>
                  </a:cubicBezTo>
                  <a:cubicBezTo>
                    <a:pt x="505" y="741"/>
                    <a:pt x="453" y="740"/>
                    <a:pt x="410" y="740"/>
                  </a:cubicBezTo>
                  <a:cubicBezTo>
                    <a:pt x="368" y="740"/>
                    <a:pt x="313" y="741"/>
                    <a:pt x="244" y="743"/>
                  </a:cubicBezTo>
                  <a:cubicBezTo>
                    <a:pt x="244" y="710"/>
                    <a:pt x="244" y="710"/>
                    <a:pt x="244" y="710"/>
                  </a:cubicBezTo>
                  <a:cubicBezTo>
                    <a:pt x="287" y="709"/>
                    <a:pt x="313" y="707"/>
                    <a:pt x="322" y="704"/>
                  </a:cubicBezTo>
                  <a:cubicBezTo>
                    <a:pt x="332" y="701"/>
                    <a:pt x="338" y="697"/>
                    <a:pt x="341" y="692"/>
                  </a:cubicBezTo>
                  <a:cubicBezTo>
                    <a:pt x="346" y="685"/>
                    <a:pt x="349" y="668"/>
                    <a:pt x="350" y="641"/>
                  </a:cubicBezTo>
                  <a:cubicBezTo>
                    <a:pt x="350" y="634"/>
                    <a:pt x="351" y="585"/>
                    <a:pt x="353" y="493"/>
                  </a:cubicBezTo>
                  <a:cubicBezTo>
                    <a:pt x="353" y="432"/>
                    <a:pt x="353" y="432"/>
                    <a:pt x="353" y="432"/>
                  </a:cubicBezTo>
                  <a:cubicBezTo>
                    <a:pt x="345" y="417"/>
                    <a:pt x="338" y="403"/>
                    <a:pt x="331" y="390"/>
                  </a:cubicBezTo>
                  <a:cubicBezTo>
                    <a:pt x="325" y="382"/>
                    <a:pt x="307" y="352"/>
                    <a:pt x="275" y="300"/>
                  </a:cubicBezTo>
                  <a:cubicBezTo>
                    <a:pt x="135" y="102"/>
                    <a:pt x="135" y="102"/>
                    <a:pt x="135" y="102"/>
                  </a:cubicBezTo>
                  <a:cubicBezTo>
                    <a:pt x="118" y="75"/>
                    <a:pt x="105" y="58"/>
                    <a:pt x="96" y="51"/>
                  </a:cubicBezTo>
                  <a:cubicBezTo>
                    <a:pt x="89" y="46"/>
                    <a:pt x="80" y="41"/>
                    <a:pt x="69" y="39"/>
                  </a:cubicBezTo>
                  <a:cubicBezTo>
                    <a:pt x="58" y="36"/>
                    <a:pt x="44" y="34"/>
                    <a:pt x="0" y="33"/>
                  </a:cubicBezTo>
                  <a:cubicBezTo>
                    <a:pt x="0" y="0"/>
                    <a:pt x="0" y="0"/>
                    <a:pt x="0" y="0"/>
                  </a:cubicBezTo>
                  <a:cubicBezTo>
                    <a:pt x="72" y="2"/>
                    <a:pt x="94" y="3"/>
                    <a:pt x="130" y="3"/>
                  </a:cubicBezTo>
                  <a:cubicBezTo>
                    <a:pt x="168" y="3"/>
                    <a:pt x="265" y="2"/>
                    <a:pt x="333" y="0"/>
                  </a:cubicBezTo>
                  <a:cubicBezTo>
                    <a:pt x="333" y="33"/>
                    <a:pt x="333" y="33"/>
                    <a:pt x="333" y="33"/>
                  </a:cubicBezTo>
                  <a:cubicBezTo>
                    <a:pt x="291" y="34"/>
                    <a:pt x="254" y="36"/>
                    <a:pt x="246" y="39"/>
                  </a:cubicBezTo>
                  <a:cubicBezTo>
                    <a:pt x="239" y="41"/>
                    <a:pt x="235" y="46"/>
                    <a:pt x="234" y="52"/>
                  </a:cubicBezTo>
                  <a:cubicBezTo>
                    <a:pt x="234" y="59"/>
                    <a:pt x="243" y="78"/>
                    <a:pt x="262" y="111"/>
                  </a:cubicBezTo>
                  <a:cubicBezTo>
                    <a:pt x="426" y="376"/>
                    <a:pt x="426" y="376"/>
                    <a:pt x="426" y="376"/>
                  </a:cubicBezTo>
                  <a:lnTo>
                    <a:pt x="60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5"/>
            <p:cNvSpPr>
              <a:spLocks noEditPoints="1"/>
            </p:cNvSpPr>
            <p:nvPr userDrawn="1"/>
          </p:nvSpPr>
          <p:spPr bwMode="auto">
            <a:xfrm>
              <a:off x="1558925" y="681038"/>
              <a:ext cx="263525" cy="246063"/>
            </a:xfrm>
            <a:custGeom>
              <a:avLst/>
              <a:gdLst>
                <a:gd name="T0" fmla="*/ 148 w 830"/>
                <a:gd name="T1" fmla="*/ 190 h 775"/>
                <a:gd name="T2" fmla="*/ 247 w 830"/>
                <a:gd name="T3" fmla="*/ 82 h 775"/>
                <a:gd name="T4" fmla="*/ 399 w 830"/>
                <a:gd name="T5" fmla="*/ 45 h 775"/>
                <a:gd name="T6" fmla="*/ 512 w 830"/>
                <a:gd name="T7" fmla="*/ 62 h 775"/>
                <a:gd name="T8" fmla="*/ 596 w 830"/>
                <a:gd name="T9" fmla="*/ 106 h 775"/>
                <a:gd name="T10" fmla="*/ 652 w 830"/>
                <a:gd name="T11" fmla="*/ 167 h 775"/>
                <a:gd name="T12" fmla="*/ 690 w 830"/>
                <a:gd name="T13" fmla="*/ 245 h 775"/>
                <a:gd name="T14" fmla="*/ 713 w 830"/>
                <a:gd name="T15" fmla="*/ 398 h 775"/>
                <a:gd name="T16" fmla="*/ 681 w 830"/>
                <a:gd name="T17" fmla="*/ 571 h 775"/>
                <a:gd name="T18" fmla="*/ 584 w 830"/>
                <a:gd name="T19" fmla="*/ 686 h 775"/>
                <a:gd name="T20" fmla="*/ 431 w 830"/>
                <a:gd name="T21" fmla="*/ 727 h 775"/>
                <a:gd name="T22" fmla="*/ 315 w 830"/>
                <a:gd name="T23" fmla="*/ 707 h 775"/>
                <a:gd name="T24" fmla="*/ 220 w 830"/>
                <a:gd name="T25" fmla="*/ 644 h 775"/>
                <a:gd name="T26" fmla="*/ 151 w 830"/>
                <a:gd name="T27" fmla="*/ 539 h 775"/>
                <a:gd name="T28" fmla="*/ 125 w 830"/>
                <a:gd name="T29" fmla="*/ 450 h 775"/>
                <a:gd name="T30" fmla="*/ 115 w 830"/>
                <a:gd name="T31" fmla="*/ 349 h 775"/>
                <a:gd name="T32" fmla="*/ 148 w 830"/>
                <a:gd name="T33" fmla="*/ 190 h 775"/>
                <a:gd name="T34" fmla="*/ 26 w 830"/>
                <a:gd name="T35" fmla="*/ 541 h 775"/>
                <a:gd name="T36" fmla="*/ 105 w 830"/>
                <a:gd name="T37" fmla="*/ 669 h 775"/>
                <a:gd name="T38" fmla="*/ 231 w 830"/>
                <a:gd name="T39" fmla="*/ 748 h 775"/>
                <a:gd name="T40" fmla="*/ 392 w 830"/>
                <a:gd name="T41" fmla="*/ 775 h 775"/>
                <a:gd name="T42" fmla="*/ 706 w 830"/>
                <a:gd name="T43" fmla="*/ 657 h 775"/>
                <a:gd name="T44" fmla="*/ 830 w 830"/>
                <a:gd name="T45" fmla="*/ 364 h 775"/>
                <a:gd name="T46" fmla="*/ 817 w 830"/>
                <a:gd name="T47" fmla="*/ 261 h 775"/>
                <a:gd name="T48" fmla="*/ 784 w 830"/>
                <a:gd name="T49" fmla="*/ 177 h 775"/>
                <a:gd name="T50" fmla="*/ 709 w 830"/>
                <a:gd name="T51" fmla="*/ 89 h 775"/>
                <a:gd name="T52" fmla="*/ 588 w 830"/>
                <a:gd name="T53" fmla="*/ 25 h 775"/>
                <a:gd name="T54" fmla="*/ 423 w 830"/>
                <a:gd name="T55" fmla="*/ 0 h 775"/>
                <a:gd name="T56" fmla="*/ 249 w 830"/>
                <a:gd name="T57" fmla="*/ 29 h 775"/>
                <a:gd name="T58" fmla="*/ 112 w 830"/>
                <a:gd name="T59" fmla="*/ 113 h 775"/>
                <a:gd name="T60" fmla="*/ 26 w 830"/>
                <a:gd name="T61" fmla="*/ 239 h 775"/>
                <a:gd name="T62" fmla="*/ 0 w 830"/>
                <a:gd name="T63" fmla="*/ 393 h 775"/>
                <a:gd name="T64" fmla="*/ 26 w 830"/>
                <a:gd name="T65" fmla="*/ 5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0" h="775">
                  <a:moveTo>
                    <a:pt x="148" y="190"/>
                  </a:moveTo>
                  <a:cubicBezTo>
                    <a:pt x="170" y="143"/>
                    <a:pt x="203" y="107"/>
                    <a:pt x="247" y="82"/>
                  </a:cubicBezTo>
                  <a:cubicBezTo>
                    <a:pt x="290" y="57"/>
                    <a:pt x="341" y="45"/>
                    <a:pt x="399" y="45"/>
                  </a:cubicBezTo>
                  <a:cubicBezTo>
                    <a:pt x="440" y="45"/>
                    <a:pt x="477" y="51"/>
                    <a:pt x="512" y="62"/>
                  </a:cubicBezTo>
                  <a:cubicBezTo>
                    <a:pt x="546" y="74"/>
                    <a:pt x="575" y="89"/>
                    <a:pt x="596" y="106"/>
                  </a:cubicBezTo>
                  <a:cubicBezTo>
                    <a:pt x="618" y="124"/>
                    <a:pt x="637" y="144"/>
                    <a:pt x="652" y="167"/>
                  </a:cubicBezTo>
                  <a:cubicBezTo>
                    <a:pt x="668" y="190"/>
                    <a:pt x="681" y="216"/>
                    <a:pt x="690" y="245"/>
                  </a:cubicBezTo>
                  <a:cubicBezTo>
                    <a:pt x="706" y="292"/>
                    <a:pt x="713" y="343"/>
                    <a:pt x="713" y="398"/>
                  </a:cubicBezTo>
                  <a:cubicBezTo>
                    <a:pt x="713" y="463"/>
                    <a:pt x="703" y="521"/>
                    <a:pt x="681" y="571"/>
                  </a:cubicBezTo>
                  <a:cubicBezTo>
                    <a:pt x="660" y="620"/>
                    <a:pt x="627" y="659"/>
                    <a:pt x="584" y="686"/>
                  </a:cubicBezTo>
                  <a:cubicBezTo>
                    <a:pt x="541" y="714"/>
                    <a:pt x="490" y="727"/>
                    <a:pt x="431" y="727"/>
                  </a:cubicBezTo>
                  <a:cubicBezTo>
                    <a:pt x="388" y="727"/>
                    <a:pt x="350" y="721"/>
                    <a:pt x="315" y="707"/>
                  </a:cubicBezTo>
                  <a:cubicBezTo>
                    <a:pt x="280" y="694"/>
                    <a:pt x="248" y="673"/>
                    <a:pt x="220" y="644"/>
                  </a:cubicBezTo>
                  <a:cubicBezTo>
                    <a:pt x="192" y="616"/>
                    <a:pt x="169" y="581"/>
                    <a:pt x="151" y="539"/>
                  </a:cubicBezTo>
                  <a:cubicBezTo>
                    <a:pt x="141" y="514"/>
                    <a:pt x="132" y="484"/>
                    <a:pt x="125" y="450"/>
                  </a:cubicBezTo>
                  <a:cubicBezTo>
                    <a:pt x="118" y="416"/>
                    <a:pt x="115" y="382"/>
                    <a:pt x="115" y="349"/>
                  </a:cubicBezTo>
                  <a:cubicBezTo>
                    <a:pt x="115" y="290"/>
                    <a:pt x="126" y="236"/>
                    <a:pt x="148" y="190"/>
                  </a:cubicBezTo>
                  <a:close/>
                  <a:moveTo>
                    <a:pt x="26" y="541"/>
                  </a:moveTo>
                  <a:cubicBezTo>
                    <a:pt x="44" y="591"/>
                    <a:pt x="70" y="634"/>
                    <a:pt x="105" y="669"/>
                  </a:cubicBezTo>
                  <a:cubicBezTo>
                    <a:pt x="139" y="704"/>
                    <a:pt x="181" y="730"/>
                    <a:pt x="231" y="748"/>
                  </a:cubicBezTo>
                  <a:cubicBezTo>
                    <a:pt x="281" y="765"/>
                    <a:pt x="335" y="775"/>
                    <a:pt x="392" y="775"/>
                  </a:cubicBezTo>
                  <a:cubicBezTo>
                    <a:pt x="518" y="775"/>
                    <a:pt x="623" y="736"/>
                    <a:pt x="706" y="657"/>
                  </a:cubicBezTo>
                  <a:cubicBezTo>
                    <a:pt x="788" y="579"/>
                    <a:pt x="830" y="481"/>
                    <a:pt x="830" y="364"/>
                  </a:cubicBezTo>
                  <a:cubicBezTo>
                    <a:pt x="830" y="327"/>
                    <a:pt x="826" y="293"/>
                    <a:pt x="817" y="261"/>
                  </a:cubicBezTo>
                  <a:cubicBezTo>
                    <a:pt x="809" y="228"/>
                    <a:pt x="798" y="200"/>
                    <a:pt x="784" y="177"/>
                  </a:cubicBezTo>
                  <a:cubicBezTo>
                    <a:pt x="766" y="145"/>
                    <a:pt x="741" y="116"/>
                    <a:pt x="709" y="89"/>
                  </a:cubicBezTo>
                  <a:cubicBezTo>
                    <a:pt x="678" y="62"/>
                    <a:pt x="637" y="41"/>
                    <a:pt x="588" y="25"/>
                  </a:cubicBezTo>
                  <a:cubicBezTo>
                    <a:pt x="538" y="8"/>
                    <a:pt x="484" y="0"/>
                    <a:pt x="423" y="0"/>
                  </a:cubicBezTo>
                  <a:cubicBezTo>
                    <a:pt x="358" y="0"/>
                    <a:pt x="300" y="10"/>
                    <a:pt x="249" y="29"/>
                  </a:cubicBezTo>
                  <a:cubicBezTo>
                    <a:pt x="198" y="48"/>
                    <a:pt x="152" y="76"/>
                    <a:pt x="112" y="113"/>
                  </a:cubicBezTo>
                  <a:cubicBezTo>
                    <a:pt x="72" y="151"/>
                    <a:pt x="43" y="193"/>
                    <a:pt x="26" y="239"/>
                  </a:cubicBezTo>
                  <a:cubicBezTo>
                    <a:pt x="8" y="286"/>
                    <a:pt x="0" y="337"/>
                    <a:pt x="0" y="393"/>
                  </a:cubicBezTo>
                  <a:cubicBezTo>
                    <a:pt x="0" y="441"/>
                    <a:pt x="9" y="491"/>
                    <a:pt x="26" y="5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60360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485632" y="6528816"/>
            <a:ext cx="658368" cy="109728"/>
          </a:xfrm>
          <a:prstGeom prst="rect">
            <a:avLst/>
          </a:prstGeom>
        </p:spPr>
        <p:txBody>
          <a:bodyPr/>
          <a:lstStyle/>
          <a:p>
            <a:fld id="{87244E43-A1FA-4E6E-8C33-EAFF846B7292}" type="datetime1">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AD713-2A88-4927-BA3B-75E8042AC897}" type="slidenum">
              <a:rPr lang="en-US" smtClean="0"/>
              <a:t>‹#›</a:t>
            </a:fld>
            <a:endParaRPr lang="en-US"/>
          </a:p>
        </p:txBody>
      </p:sp>
    </p:spTree>
    <p:extLst>
      <p:ext uri="{BB962C8B-B14F-4D97-AF65-F5344CB8AC3E}">
        <p14:creationId xmlns:p14="http://schemas.microsoft.com/office/powerpoint/2010/main" val="35780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485632" y="6528816"/>
            <a:ext cx="658368" cy="109728"/>
          </a:xfrm>
          <a:prstGeom prst="rect">
            <a:avLst/>
          </a:prstGeom>
        </p:spPr>
        <p:txBody>
          <a:bodyPr/>
          <a:lstStyle/>
          <a:p>
            <a:fld id="{C50AFC0D-6F9A-4D18-8167-728798AAFBF3}" type="datetime1">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AD713-2A88-4927-BA3B-75E8042AC897}" type="slidenum">
              <a:rPr lang="en-US" smtClean="0"/>
              <a:t>‹#›</a:t>
            </a:fld>
            <a:endParaRPr lang="en-US"/>
          </a:p>
        </p:txBody>
      </p:sp>
    </p:spTree>
    <p:extLst>
      <p:ext uri="{BB962C8B-B14F-4D97-AF65-F5344CB8AC3E}">
        <p14:creationId xmlns:p14="http://schemas.microsoft.com/office/powerpoint/2010/main" val="308194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dirty="0"/>
              <a:t>Click to edit Master title style</a:t>
            </a:r>
          </a:p>
        </p:txBody>
      </p:sp>
      <p:sp>
        <p:nvSpPr>
          <p:cNvPr id="3" name="Text Placeholder 2"/>
          <p:cNvSpPr>
            <a:spLocks noGrp="1"/>
          </p:cNvSpPr>
          <p:nvPr>
            <p:ph type="body" idx="1"/>
          </p:nvPr>
        </p:nvSpPr>
        <p:spPr>
          <a:xfrm>
            <a:off x="658368" y="1371600"/>
            <a:ext cx="7827264" cy="4800600"/>
          </a:xfrm>
          <a:prstGeom prst="rect">
            <a:avLst/>
          </a:prstGeom>
        </p:spPr>
        <p:txBody>
          <a:bodyPr vert="horz" lIns="0" tIns="228600" rIns="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720" rIns="0" bIns="0" rtlCol="0" anchor="t" anchorCtr="0"/>
          <a:lstStyle>
            <a:lvl1pPr algn="r">
              <a:lnSpc>
                <a:spcPct val="90000"/>
              </a:lnSpc>
              <a:defRPr sz="1400">
                <a:solidFill>
                  <a:schemeClr val="bg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60000"/>
                    <a:lumOff val="40000"/>
                  </a:schemeClr>
                </a:solidFill>
              </a:defRPr>
            </a:lvl1pPr>
          </a:lstStyle>
          <a:p>
            <a:fld id="{6ACAD713-2A88-4927-BA3B-75E8042AC897}" type="slidenum">
              <a:rPr lang="en-US" smtClean="0"/>
              <a:pPr/>
              <a:t>‹#›</a:t>
            </a:fld>
            <a:endParaRPr lang="en-US"/>
          </a:p>
        </p:txBody>
      </p:sp>
      <p:sp>
        <p:nvSpPr>
          <p:cNvPr id="7" name="TextBox 6"/>
          <p:cNvSpPr txBox="1"/>
          <p:nvPr/>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pPr lvl="0"/>
            <a:r>
              <a:rPr lang="en-US" sz="700" dirty="0">
                <a:solidFill>
                  <a:schemeClr val="bg2">
                    <a:lumMod val="60000"/>
                    <a:lumOff val="40000"/>
                  </a:schemeClr>
                </a:solidFill>
              </a:rPr>
              <a:t>©2018 MFMER  |  slide-</a:t>
            </a:r>
            <a:fld id="{D445C29B-035B-48ED-941F-A66A11A8A322}" type="slidenum">
              <a:rPr lang="en-US" sz="700" smtClean="0">
                <a:solidFill>
                  <a:schemeClr val="bg2">
                    <a:lumMod val="60000"/>
                    <a:lumOff val="40000"/>
                  </a:schemeClr>
                </a:solidFill>
              </a:rPr>
              <a:pPr lvl="0"/>
              <a:t>‹#›</a:t>
            </a:fld>
            <a:endParaRPr lang="en-US" sz="700" dirty="0">
              <a:solidFill>
                <a:schemeClr val="bg2">
                  <a:lumMod val="60000"/>
                  <a:lumOff val="40000"/>
                </a:schemeClr>
              </a:solidFill>
            </a:endParaRPr>
          </a:p>
        </p:txBody>
      </p:sp>
      <p:pic>
        <p:nvPicPr>
          <p:cNvPr id="8" name="Picture 7" descr="KER Word Mark.png">
            <a:extLst>
              <a:ext uri="{FF2B5EF4-FFF2-40B4-BE49-F238E27FC236}">
                <a16:creationId xmlns:a16="http://schemas.microsoft.com/office/drawing/2014/main" xmlns="" id="{A607E815-3A39-FA46-B716-888934263E2C}"/>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8264994" y="6425979"/>
            <a:ext cx="774700" cy="221118"/>
          </a:xfrm>
          <a:prstGeom prst="rect">
            <a:avLst/>
          </a:prstGeom>
        </p:spPr>
      </p:pic>
    </p:spTree>
    <p:extLst>
      <p:ext uri="{BB962C8B-B14F-4D97-AF65-F5344CB8AC3E}">
        <p14:creationId xmlns:p14="http://schemas.microsoft.com/office/powerpoint/2010/main" val="12790816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500"/>
        </a:spcBef>
        <a:buClr>
          <a:schemeClr val="tx2"/>
        </a:buClr>
        <a:buFont typeface="Arial" pitchFamily="34" charset="0"/>
        <a:buChar char="•"/>
        <a:defRPr sz="2800" kern="1200">
          <a:solidFill>
            <a:srgbClr val="B9D6FF"/>
          </a:solidFill>
          <a:latin typeface="+mn-lt"/>
          <a:ea typeface="+mn-ea"/>
          <a:cs typeface="+mn-cs"/>
        </a:defRPr>
      </a:lvl1pPr>
      <a:lvl2pPr marL="692150" indent="-23495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2pPr>
      <a:lvl3pPr marL="11430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3pPr>
      <a:lvl4pPr marL="16002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4pPr>
      <a:lvl5pPr marL="20574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6.emf"/></Relationships>
</file>

<file path=ppt/slides/_rels/slide2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6.emf"/><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8.emf"/><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0.tiff"/></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24.jpg"/></Relationships>
</file>

<file path=ppt/slides/_rels/slide5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43.emf"/></Relationships>
</file>

<file path=ppt/slides/_rels/slide5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5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5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7A578D2B-EC3E-824B-B3B4-BE07B3EB8AB2}"/>
              </a:ext>
            </a:extLst>
          </p:cNvPr>
          <p:cNvGrpSpPr/>
          <p:nvPr/>
        </p:nvGrpSpPr>
        <p:grpSpPr>
          <a:xfrm>
            <a:off x="177337" y="381000"/>
            <a:ext cx="8789326" cy="5715000"/>
            <a:chOff x="4295541" y="381000"/>
            <a:chExt cx="4503019" cy="2927955"/>
          </a:xfrm>
        </p:grpSpPr>
        <p:pic>
          <p:nvPicPr>
            <p:cNvPr id="3" name="Content Placeholder 3">
              <a:extLst>
                <a:ext uri="{FF2B5EF4-FFF2-40B4-BE49-F238E27FC236}">
                  <a16:creationId xmlns:a16="http://schemas.microsoft.com/office/drawing/2014/main" xmlns="" id="{E258C163-5F6D-1D41-AE04-733B31371A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5541" y="381000"/>
              <a:ext cx="4503019" cy="2927955"/>
            </a:xfrm>
            <a:prstGeom prst="rect">
              <a:avLst/>
            </a:prstGeom>
          </p:spPr>
        </p:pic>
        <p:sp>
          <p:nvSpPr>
            <p:cNvPr id="4" name="TextBox 3">
              <a:extLst>
                <a:ext uri="{FF2B5EF4-FFF2-40B4-BE49-F238E27FC236}">
                  <a16:creationId xmlns:a16="http://schemas.microsoft.com/office/drawing/2014/main" xmlns="" id="{1277902D-9BAE-1C4B-93C3-D01E423076EA}"/>
                </a:ext>
              </a:extLst>
            </p:cNvPr>
            <p:cNvSpPr txBox="1"/>
            <p:nvPr/>
          </p:nvSpPr>
          <p:spPr>
            <a:xfrm>
              <a:off x="4419600" y="1770028"/>
              <a:ext cx="2286000" cy="520353"/>
            </a:xfrm>
            <a:prstGeom prst="rect">
              <a:avLst/>
            </a:prstGeom>
            <a:solidFill>
              <a:schemeClr val="tx1"/>
            </a:solidFill>
          </p:spPr>
          <p:txBody>
            <a:bodyPr wrap="square" rtlCol="0">
              <a:spAutoFit/>
            </a:bodyPr>
            <a:lstStyle/>
            <a:p>
              <a:r>
                <a:rPr lang="en-US" sz="2000" b="1" dirty="0">
                  <a:solidFill>
                    <a:srgbClr val="767071"/>
                  </a:solidFill>
                  <a:effectLst>
                    <a:outerShdw blurRad="50800" dist="50800" dir="2700000" algn="tl" rotWithShape="0">
                      <a:srgbClr val="D4934E">
                        <a:alpha val="40000"/>
                      </a:srgbClr>
                    </a:outerShdw>
                  </a:effectLst>
                </a:rPr>
                <a:t>JOIN US</a:t>
              </a:r>
            </a:p>
            <a:p>
              <a:r>
                <a:rPr lang="en-US" sz="2000" b="1" dirty="0">
                  <a:solidFill>
                    <a:srgbClr val="767071"/>
                  </a:solidFill>
                  <a:effectLst>
                    <a:outerShdw blurRad="50800" dist="50800" dir="2700000" algn="tl" rotWithShape="0">
                      <a:srgbClr val="D4934E">
                        <a:alpha val="40000"/>
                      </a:srgbClr>
                    </a:outerShdw>
                  </a:effectLst>
                </a:rPr>
                <a:t>OCTOBER 7 – 8, 2019</a:t>
              </a:r>
            </a:p>
            <a:p>
              <a:r>
                <a:rPr lang="en-US" sz="2000" b="1" dirty="0">
                  <a:solidFill>
                    <a:srgbClr val="767071"/>
                  </a:solidFill>
                  <a:effectLst>
                    <a:outerShdw blurRad="50800" dist="50800" dir="2700000" algn="tl" rotWithShape="0">
                      <a:srgbClr val="D4934E">
                        <a:alpha val="40000"/>
                      </a:srgbClr>
                    </a:outerShdw>
                  </a:effectLst>
                </a:rPr>
                <a:t>MAYO CLINIC, ROCHESTER,MN</a:t>
              </a:r>
            </a:p>
          </p:txBody>
        </p:sp>
      </p:grpSp>
    </p:spTree>
    <p:extLst>
      <p:ext uri="{BB962C8B-B14F-4D97-AF65-F5344CB8AC3E}">
        <p14:creationId xmlns:p14="http://schemas.microsoft.com/office/powerpoint/2010/main" val="1659058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19ABB24-2E59-5A46-A3A0-1F3F0123EC47}"/>
              </a:ext>
            </a:extLst>
          </p:cNvPr>
          <p:cNvPicPr>
            <a:picLocks noChangeAspect="1"/>
          </p:cNvPicPr>
          <p:nvPr/>
        </p:nvPicPr>
        <p:blipFill>
          <a:blip r:embed="rId3">
            <a:duotone>
              <a:prstClr val="black"/>
              <a:schemeClr val="accent6">
                <a:tint val="45000"/>
                <a:satMod val="400000"/>
              </a:schemeClr>
            </a:duotone>
            <a:alphaModFix amt="29000"/>
            <a:extLst>
              <a:ext uri="{28A0092B-C50C-407E-A947-70E740481C1C}">
                <a14:useLocalDpi xmlns:a14="http://schemas.microsoft.com/office/drawing/2010/main" val="0"/>
              </a:ext>
            </a:extLst>
          </a:blip>
          <a:stretch>
            <a:fillRect/>
          </a:stretch>
        </p:blipFill>
        <p:spPr>
          <a:xfrm>
            <a:off x="152400" y="700493"/>
            <a:ext cx="9144000" cy="6157507"/>
          </a:xfrm>
          <a:prstGeom prst="rect">
            <a:avLst/>
          </a:prstGeom>
        </p:spPr>
      </p:pic>
      <p:sp>
        <p:nvSpPr>
          <p:cNvPr id="2" name="Title 1"/>
          <p:cNvSpPr>
            <a:spLocks noGrp="1"/>
          </p:cNvSpPr>
          <p:nvPr>
            <p:ph type="ctrTitle"/>
          </p:nvPr>
        </p:nvSpPr>
        <p:spPr/>
        <p:txBody>
          <a:bodyPr/>
          <a:lstStyle/>
          <a:p>
            <a:r>
              <a:rPr lang="en-US" dirty="0">
                <a:solidFill>
                  <a:srgbClr val="FFC47F"/>
                </a:solidFill>
              </a:rPr>
              <a:t>Care that Fits: </a:t>
            </a:r>
            <a:r>
              <a:rPr lang="en-US" dirty="0">
                <a:solidFill>
                  <a:srgbClr val="DFECFF"/>
                </a:solidFill>
              </a:rPr>
              <a:t>The Road Ahead</a:t>
            </a:r>
          </a:p>
        </p:txBody>
      </p:sp>
    </p:spTree>
    <p:extLst>
      <p:ext uri="{BB962C8B-B14F-4D97-AF65-F5344CB8AC3E}">
        <p14:creationId xmlns:p14="http://schemas.microsoft.com/office/powerpoint/2010/main" val="2174279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19ABB24-2E59-5A46-A3A0-1F3F0123EC47}"/>
              </a:ext>
            </a:extLst>
          </p:cNvPr>
          <p:cNvPicPr>
            <a:picLocks noChangeAspect="1"/>
          </p:cNvPicPr>
          <p:nvPr/>
        </p:nvPicPr>
        <p:blipFill>
          <a:blip r:embed="rId3">
            <a:duotone>
              <a:prstClr val="black"/>
              <a:schemeClr val="accent6">
                <a:tint val="45000"/>
                <a:satMod val="400000"/>
              </a:schemeClr>
            </a:duotone>
            <a:alphaModFix amt="29000"/>
            <a:extLst>
              <a:ext uri="{28A0092B-C50C-407E-A947-70E740481C1C}">
                <a14:useLocalDpi xmlns:a14="http://schemas.microsoft.com/office/drawing/2010/main" val="0"/>
              </a:ext>
            </a:extLst>
          </a:blip>
          <a:stretch>
            <a:fillRect/>
          </a:stretch>
        </p:blipFill>
        <p:spPr>
          <a:xfrm>
            <a:off x="152400" y="700493"/>
            <a:ext cx="9144000" cy="6157507"/>
          </a:xfrm>
          <a:prstGeom prst="rect">
            <a:avLst/>
          </a:prstGeom>
        </p:spPr>
      </p:pic>
      <p:sp>
        <p:nvSpPr>
          <p:cNvPr id="2" name="Title 1"/>
          <p:cNvSpPr>
            <a:spLocks noGrp="1"/>
          </p:cNvSpPr>
          <p:nvPr>
            <p:ph type="ctrTitle"/>
          </p:nvPr>
        </p:nvSpPr>
        <p:spPr/>
        <p:txBody>
          <a:bodyPr/>
          <a:lstStyle/>
          <a:p>
            <a:r>
              <a:rPr lang="en-US" dirty="0">
                <a:solidFill>
                  <a:srgbClr val="FFC47F"/>
                </a:solidFill>
              </a:rPr>
              <a:t>Care that Fits    </a:t>
            </a:r>
            <a:r>
              <a:rPr lang="en-US" dirty="0">
                <a:solidFill>
                  <a:srgbClr val="DFECFF"/>
                </a:solidFill>
              </a:rPr>
              <a:t>The Road Ahead</a:t>
            </a:r>
          </a:p>
        </p:txBody>
      </p:sp>
      <p:sp>
        <p:nvSpPr>
          <p:cNvPr id="3" name="Rectangle 2">
            <a:extLst>
              <a:ext uri="{FF2B5EF4-FFF2-40B4-BE49-F238E27FC236}">
                <a16:creationId xmlns:a16="http://schemas.microsoft.com/office/drawing/2014/main" xmlns="" id="{0B2A68E8-B8AE-9547-9170-683638DECAB1}"/>
              </a:ext>
            </a:extLst>
          </p:cNvPr>
          <p:cNvSpPr/>
          <p:nvPr/>
        </p:nvSpPr>
        <p:spPr>
          <a:xfrm>
            <a:off x="3383395" y="2667000"/>
            <a:ext cx="579005" cy="954107"/>
          </a:xfrm>
          <a:prstGeom prst="rect">
            <a:avLst/>
          </a:prstGeom>
        </p:spPr>
        <p:txBody>
          <a:bodyPr wrap="none">
            <a:spAutoFit/>
          </a:bodyPr>
          <a:lstStyle/>
          <a:p>
            <a:r>
              <a:rPr lang="en-US" sz="5600" dirty="0"/>
              <a:t>≠</a:t>
            </a:r>
          </a:p>
        </p:txBody>
      </p:sp>
    </p:spTree>
    <p:extLst>
      <p:ext uri="{BB962C8B-B14F-4D97-AF65-F5344CB8AC3E}">
        <p14:creationId xmlns:p14="http://schemas.microsoft.com/office/powerpoint/2010/main" val="2598274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68C0C816-3277-3F42-8594-F2C45EF4963F}"/>
              </a:ext>
            </a:extLst>
          </p:cNvPr>
          <p:cNvSpPr txBox="1">
            <a:spLocks/>
          </p:cNvSpPr>
          <p:nvPr/>
        </p:nvSpPr>
        <p:spPr>
          <a:xfrm>
            <a:off x="2660" y="1143000"/>
            <a:ext cx="9141340" cy="857001"/>
          </a:xfrm>
          <a:prstGeom prst="rect">
            <a:avLst/>
          </a:prstGeom>
        </p:spPr>
        <p:txBody>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n-US" sz="4639" dirty="0">
                <a:solidFill>
                  <a:srgbClr val="A6CBFF"/>
                </a:solidFill>
                <a:latin typeface="Arial" charset="0"/>
                <a:sym typeface="Helvetica Neue Light" charset="0"/>
              </a:rPr>
              <a:t>Disclosures</a:t>
            </a:r>
          </a:p>
        </p:txBody>
      </p:sp>
      <p:sp>
        <p:nvSpPr>
          <p:cNvPr id="4" name="Content Placeholder 2">
            <a:extLst>
              <a:ext uri="{FF2B5EF4-FFF2-40B4-BE49-F238E27FC236}">
                <a16:creationId xmlns:a16="http://schemas.microsoft.com/office/drawing/2014/main" xmlns="" id="{1D8869B7-E7CB-244B-81A7-A920BAEC687D}"/>
              </a:ext>
            </a:extLst>
          </p:cNvPr>
          <p:cNvSpPr txBox="1">
            <a:spLocks/>
          </p:cNvSpPr>
          <p:nvPr/>
        </p:nvSpPr>
        <p:spPr>
          <a:xfrm>
            <a:off x="911310" y="2327274"/>
            <a:ext cx="7324039" cy="2624564"/>
          </a:xfrm>
          <a:prstGeom prst="rect">
            <a:avLst/>
          </a:prstGeom>
        </p:spPr>
        <p:txBody>
          <a:bodyPr/>
          <a:lstStyle>
            <a:lvl1pPr marL="228600" indent="-228600" algn="l" defTabSz="914400" rtl="0" eaLnBrk="1" latinLnBrk="0" hangingPunct="1">
              <a:lnSpc>
                <a:spcPct val="90000"/>
              </a:lnSpc>
              <a:spcBef>
                <a:spcPts val="1500"/>
              </a:spcBef>
              <a:buClr>
                <a:schemeClr val="tx2"/>
              </a:buClr>
              <a:buFont typeface="Arial" pitchFamily="34" charset="0"/>
              <a:buChar char="•"/>
              <a:defRPr sz="2800" kern="1200">
                <a:solidFill>
                  <a:srgbClr val="B9D6FF"/>
                </a:solidFill>
                <a:latin typeface="+mn-lt"/>
                <a:ea typeface="+mn-ea"/>
                <a:cs typeface="+mn-cs"/>
              </a:defRPr>
            </a:lvl1pPr>
            <a:lvl2pPr marL="692150" indent="-23495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2pPr>
            <a:lvl3pPr marL="11430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3pPr>
            <a:lvl4pPr marL="16002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4pPr>
            <a:lvl5pPr marL="20574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rgbClr val="B9D6F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defRPr/>
            </a:pPr>
            <a:r>
              <a:rPr lang="en-US" sz="3796" dirty="0">
                <a:solidFill>
                  <a:schemeClr val="tx1"/>
                </a:solidFill>
                <a:latin typeface="Arial" charset="0"/>
                <a:sym typeface="Helvetica Neue Light" charset="0"/>
              </a:rPr>
              <a:t>I do </a:t>
            </a:r>
            <a:r>
              <a:rPr lang="en-US" sz="3796" b="1" dirty="0">
                <a:solidFill>
                  <a:schemeClr val="tx1"/>
                </a:solidFill>
                <a:latin typeface="Arial" charset="0"/>
                <a:sym typeface="Helvetica Neue Light" charset="0"/>
              </a:rPr>
              <a:t>not</a:t>
            </a:r>
            <a:r>
              <a:rPr lang="en-US" sz="3796" dirty="0">
                <a:solidFill>
                  <a:schemeClr val="tx1"/>
                </a:solidFill>
                <a:latin typeface="Arial" charset="0"/>
                <a:sym typeface="Helvetica Neue Light" charset="0"/>
              </a:rPr>
              <a:t> have financial relationships to disclose.</a:t>
            </a:r>
          </a:p>
          <a:p>
            <a:pPr algn="ctr">
              <a:defRPr/>
            </a:pPr>
            <a:endParaRPr lang="en-US" sz="3796" dirty="0">
              <a:latin typeface="Arial" charset="0"/>
              <a:sym typeface="Helvetica Neue Light" charset="0"/>
            </a:endParaRPr>
          </a:p>
        </p:txBody>
      </p:sp>
      <p:pic>
        <p:nvPicPr>
          <p:cNvPr id="5" name="Picture 8" descr="KER Word Mark Full.png">
            <a:extLst>
              <a:ext uri="{FF2B5EF4-FFF2-40B4-BE49-F238E27FC236}">
                <a16:creationId xmlns:a16="http://schemas.microsoft.com/office/drawing/2014/main" xmlns="" id="{91B0BBC1-9BB7-634A-8C85-EE0DBB56B73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196883" y="4685429"/>
            <a:ext cx="2752891" cy="96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652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493D3F9-BC46-A142-ABA3-6AD78EDE5BB2}"/>
              </a:ext>
            </a:extLst>
          </p:cNvPr>
          <p:cNvSpPr txBox="1"/>
          <p:nvPr/>
        </p:nvSpPr>
        <p:spPr>
          <a:xfrm>
            <a:off x="1981200" y="1219200"/>
            <a:ext cx="5181600" cy="3046988"/>
          </a:xfrm>
          <a:prstGeom prst="rect">
            <a:avLst/>
          </a:prstGeom>
          <a:noFill/>
        </p:spPr>
        <p:txBody>
          <a:bodyPr wrap="square" rtlCol="0">
            <a:spAutoFit/>
          </a:bodyPr>
          <a:lstStyle/>
          <a:p>
            <a:r>
              <a:rPr lang="en-US" sz="2400" i="1" dirty="0">
                <a:solidFill>
                  <a:srgbClr val="A6CBFF"/>
                </a:solidFill>
              </a:rPr>
              <a:t>Some years ago, our practice nurse asked me to see </a:t>
            </a:r>
            <a:r>
              <a:rPr lang="en-US" sz="2400" i="1" dirty="0" err="1">
                <a:solidFill>
                  <a:srgbClr val="A6CBFF"/>
                </a:solidFill>
              </a:rPr>
              <a:t>Mrs</a:t>
            </a:r>
            <a:r>
              <a:rPr lang="en-US" sz="2400" i="1" dirty="0">
                <a:solidFill>
                  <a:srgbClr val="A6CBFF"/>
                </a:solidFill>
              </a:rPr>
              <a:t> B, an 85-year-old widow…Her husband, a pleasant chap who had been a builder, had died 5 years previously…her two grown-up sons, who were recurrent petty criminals, both serving prison sentences at the time.</a:t>
            </a:r>
          </a:p>
        </p:txBody>
      </p:sp>
      <p:sp>
        <p:nvSpPr>
          <p:cNvPr id="4" name="Rectangle 3">
            <a:extLst>
              <a:ext uri="{FF2B5EF4-FFF2-40B4-BE49-F238E27FC236}">
                <a16:creationId xmlns:a16="http://schemas.microsoft.com/office/drawing/2014/main" xmlns="" id="{F8F8D5D9-343B-4048-95B6-D4C27FD21950}"/>
              </a:ext>
            </a:extLst>
          </p:cNvPr>
          <p:cNvSpPr/>
          <p:nvPr/>
        </p:nvSpPr>
        <p:spPr>
          <a:xfrm>
            <a:off x="3124200" y="5410200"/>
            <a:ext cx="5395003" cy="307777"/>
          </a:xfrm>
          <a:prstGeom prst="rect">
            <a:avLst/>
          </a:prstGeom>
        </p:spPr>
        <p:txBody>
          <a:bodyPr wrap="none">
            <a:spAutoFit/>
          </a:bodyPr>
          <a:lstStyle/>
          <a:p>
            <a:pPr algn="r"/>
            <a:r>
              <a:rPr lang="en-US" sz="1400" dirty="0">
                <a:solidFill>
                  <a:srgbClr val="78B0FF"/>
                </a:solidFill>
                <a:latin typeface="Arial" charset="0"/>
                <a:sym typeface="Arial" charset="0"/>
              </a:rPr>
              <a:t>Sweeney, K. Complexity in Primary Care: Understanding its Value</a:t>
            </a:r>
            <a:endParaRPr lang="en-US" sz="1400" dirty="0"/>
          </a:p>
        </p:txBody>
      </p:sp>
    </p:spTree>
    <p:extLst>
      <p:ext uri="{BB962C8B-B14F-4D97-AF65-F5344CB8AC3E}">
        <p14:creationId xmlns:p14="http://schemas.microsoft.com/office/powerpoint/2010/main" val="2215740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493D3F9-BC46-A142-ABA3-6AD78EDE5BB2}"/>
              </a:ext>
            </a:extLst>
          </p:cNvPr>
          <p:cNvSpPr txBox="1"/>
          <p:nvPr/>
        </p:nvSpPr>
        <p:spPr>
          <a:xfrm>
            <a:off x="1914833" y="1219200"/>
            <a:ext cx="5314335" cy="830997"/>
          </a:xfrm>
          <a:prstGeom prst="rect">
            <a:avLst/>
          </a:prstGeom>
          <a:noFill/>
        </p:spPr>
        <p:txBody>
          <a:bodyPr wrap="square" rtlCol="0">
            <a:spAutoFit/>
          </a:bodyPr>
          <a:lstStyle/>
          <a:p>
            <a:r>
              <a:rPr lang="en-US" sz="2400" i="1" dirty="0">
                <a:solidFill>
                  <a:srgbClr val="A6CBFF"/>
                </a:solidFill>
              </a:rPr>
              <a:t>The nurse wanted me to review her comorbidities and test results with her</a:t>
            </a:r>
            <a:endParaRPr lang="en-US" sz="2400" i="1" dirty="0"/>
          </a:p>
        </p:txBody>
      </p:sp>
      <p:graphicFrame>
        <p:nvGraphicFramePr>
          <p:cNvPr id="4" name="Table 3">
            <a:extLst>
              <a:ext uri="{FF2B5EF4-FFF2-40B4-BE49-F238E27FC236}">
                <a16:creationId xmlns:a16="http://schemas.microsoft.com/office/drawing/2014/main" xmlns="" id="{2743463D-55E3-7F4A-B672-EB5455546EA8}"/>
              </a:ext>
            </a:extLst>
          </p:cNvPr>
          <p:cNvGraphicFramePr>
            <a:graphicFrameLocks noGrp="1"/>
          </p:cNvGraphicFramePr>
          <p:nvPr>
            <p:extLst>
              <p:ext uri="{D42A27DB-BD31-4B8C-83A1-F6EECF244321}">
                <p14:modId xmlns:p14="http://schemas.microsoft.com/office/powerpoint/2010/main" val="3767751070"/>
              </p:ext>
            </p:extLst>
          </p:nvPr>
        </p:nvGraphicFramePr>
        <p:xfrm>
          <a:off x="609600" y="2819400"/>
          <a:ext cx="2438400" cy="1849120"/>
        </p:xfrm>
        <a:graphic>
          <a:graphicData uri="http://schemas.openxmlformats.org/drawingml/2006/table">
            <a:tbl>
              <a:tblPr firstRow="1" bandRow="1">
                <a:tableStyleId>{616DA210-FB5B-4158-B5E0-FEB733F419BA}</a:tableStyleId>
              </a:tblPr>
              <a:tblGrid>
                <a:gridCol w="2438400">
                  <a:extLst>
                    <a:ext uri="{9D8B030D-6E8A-4147-A177-3AD203B41FA5}">
                      <a16:colId xmlns:a16="http://schemas.microsoft.com/office/drawing/2014/main" xmlns="" val="2234574955"/>
                    </a:ext>
                  </a:extLst>
                </a:gridCol>
              </a:tblGrid>
              <a:tr h="0">
                <a:tc>
                  <a:txBody>
                    <a:bodyPr/>
                    <a:lstStyle/>
                    <a:p>
                      <a:r>
                        <a:rPr lang="en-US" b="0" dirty="0"/>
                        <a:t>Diabetes</a:t>
                      </a:r>
                    </a:p>
                  </a:txBody>
                  <a:tcPr/>
                </a:tc>
                <a:extLst>
                  <a:ext uri="{0D108BD9-81ED-4DB2-BD59-A6C34878D82A}">
                    <a16:rowId xmlns:a16="http://schemas.microsoft.com/office/drawing/2014/main" xmlns="" val="249087665"/>
                  </a:ext>
                </a:extLst>
              </a:tr>
              <a:tr h="370840">
                <a:tc>
                  <a:txBody>
                    <a:bodyPr/>
                    <a:lstStyle/>
                    <a:p>
                      <a:r>
                        <a:rPr lang="en-US" dirty="0"/>
                        <a:t>Hypertension</a:t>
                      </a:r>
                    </a:p>
                  </a:txBody>
                  <a:tcPr/>
                </a:tc>
                <a:extLst>
                  <a:ext uri="{0D108BD9-81ED-4DB2-BD59-A6C34878D82A}">
                    <a16:rowId xmlns:a16="http://schemas.microsoft.com/office/drawing/2014/main" xmlns="" val="180870918"/>
                  </a:ext>
                </a:extLst>
              </a:tr>
              <a:tr h="370840">
                <a:tc>
                  <a:txBody>
                    <a:bodyPr/>
                    <a:lstStyle/>
                    <a:p>
                      <a:r>
                        <a:rPr lang="en-US" dirty="0"/>
                        <a:t>Osteoarthritis</a:t>
                      </a:r>
                    </a:p>
                  </a:txBody>
                  <a:tcPr/>
                </a:tc>
                <a:extLst>
                  <a:ext uri="{0D108BD9-81ED-4DB2-BD59-A6C34878D82A}">
                    <a16:rowId xmlns:a16="http://schemas.microsoft.com/office/drawing/2014/main" xmlns="" val="1541040687"/>
                  </a:ext>
                </a:extLst>
              </a:tr>
              <a:tr h="370840">
                <a:tc>
                  <a:txBody>
                    <a:bodyPr/>
                    <a:lstStyle/>
                    <a:p>
                      <a:r>
                        <a:rPr lang="en-US" dirty="0"/>
                        <a:t>Macular degeneration</a:t>
                      </a:r>
                    </a:p>
                  </a:txBody>
                  <a:tcPr/>
                </a:tc>
                <a:extLst>
                  <a:ext uri="{0D108BD9-81ED-4DB2-BD59-A6C34878D82A}">
                    <a16:rowId xmlns:a16="http://schemas.microsoft.com/office/drawing/2014/main" xmlns="" val="968998603"/>
                  </a:ext>
                </a:extLst>
              </a:tr>
              <a:tr h="370840">
                <a:tc>
                  <a:txBody>
                    <a:bodyPr/>
                    <a:lstStyle/>
                    <a:p>
                      <a:r>
                        <a:rPr lang="en-US" dirty="0"/>
                        <a:t>Hallux valgus</a:t>
                      </a:r>
                    </a:p>
                  </a:txBody>
                  <a:tcPr/>
                </a:tc>
                <a:extLst>
                  <a:ext uri="{0D108BD9-81ED-4DB2-BD59-A6C34878D82A}">
                    <a16:rowId xmlns:a16="http://schemas.microsoft.com/office/drawing/2014/main" xmlns="" val="3924488754"/>
                  </a:ext>
                </a:extLst>
              </a:tr>
            </a:tbl>
          </a:graphicData>
        </a:graphic>
      </p:graphicFrame>
      <p:graphicFrame>
        <p:nvGraphicFramePr>
          <p:cNvPr id="5" name="Table 4">
            <a:extLst>
              <a:ext uri="{FF2B5EF4-FFF2-40B4-BE49-F238E27FC236}">
                <a16:creationId xmlns:a16="http://schemas.microsoft.com/office/drawing/2014/main" xmlns="" id="{8AB2E3A6-3B4F-0E49-838F-5F896BE86E59}"/>
              </a:ext>
            </a:extLst>
          </p:cNvPr>
          <p:cNvGraphicFramePr>
            <a:graphicFrameLocks noGrp="1"/>
          </p:cNvGraphicFramePr>
          <p:nvPr>
            <p:extLst>
              <p:ext uri="{D42A27DB-BD31-4B8C-83A1-F6EECF244321}">
                <p14:modId xmlns:p14="http://schemas.microsoft.com/office/powerpoint/2010/main" val="2524501624"/>
              </p:ext>
            </p:extLst>
          </p:nvPr>
        </p:nvGraphicFramePr>
        <p:xfrm>
          <a:off x="3529779" y="2819400"/>
          <a:ext cx="5070988" cy="1478280"/>
        </p:xfrm>
        <a:graphic>
          <a:graphicData uri="http://schemas.openxmlformats.org/drawingml/2006/table">
            <a:tbl>
              <a:tblPr firstRow="1" bandRow="1">
                <a:tableStyleId>{616DA210-FB5B-4158-B5E0-FEB733F419BA}</a:tableStyleId>
              </a:tblPr>
              <a:tblGrid>
                <a:gridCol w="3165988">
                  <a:extLst>
                    <a:ext uri="{9D8B030D-6E8A-4147-A177-3AD203B41FA5}">
                      <a16:colId xmlns:a16="http://schemas.microsoft.com/office/drawing/2014/main" xmlns="" val="2234574955"/>
                    </a:ext>
                  </a:extLst>
                </a:gridCol>
                <a:gridCol w="1905000">
                  <a:extLst>
                    <a:ext uri="{9D8B030D-6E8A-4147-A177-3AD203B41FA5}">
                      <a16:colId xmlns:a16="http://schemas.microsoft.com/office/drawing/2014/main" xmlns="" val="559790585"/>
                    </a:ext>
                  </a:extLst>
                </a:gridCol>
              </a:tblGrid>
              <a:tr h="0">
                <a:tc>
                  <a:txBody>
                    <a:bodyPr/>
                    <a:lstStyle/>
                    <a:p>
                      <a:r>
                        <a:rPr lang="en-US" b="0" dirty="0" err="1"/>
                        <a:t>Glycosaturated</a:t>
                      </a:r>
                      <a:r>
                        <a:rPr lang="en-US" b="0" dirty="0"/>
                        <a:t> </a:t>
                      </a:r>
                      <a:r>
                        <a:rPr lang="en-US" b="0" dirty="0" err="1"/>
                        <a:t>haemoglobin</a:t>
                      </a:r>
                      <a:endParaRPr lang="en-US" b="0" dirty="0"/>
                    </a:p>
                  </a:txBody>
                  <a:tcPr/>
                </a:tc>
                <a:tc>
                  <a:txBody>
                    <a:bodyPr/>
                    <a:lstStyle/>
                    <a:p>
                      <a:r>
                        <a:rPr lang="en-US" b="0" dirty="0"/>
                        <a:t>9.7%</a:t>
                      </a:r>
                    </a:p>
                  </a:txBody>
                  <a:tcPr/>
                </a:tc>
                <a:extLst>
                  <a:ext uri="{0D108BD9-81ED-4DB2-BD59-A6C34878D82A}">
                    <a16:rowId xmlns:a16="http://schemas.microsoft.com/office/drawing/2014/main" xmlns="" val="249087665"/>
                  </a:ext>
                </a:extLst>
              </a:tr>
              <a:tr h="370840">
                <a:tc>
                  <a:txBody>
                    <a:bodyPr/>
                    <a:lstStyle/>
                    <a:p>
                      <a:r>
                        <a:rPr lang="en-US" dirty="0"/>
                        <a:t>Blood pressure</a:t>
                      </a:r>
                    </a:p>
                  </a:txBody>
                  <a:tcPr/>
                </a:tc>
                <a:tc>
                  <a:txBody>
                    <a:bodyPr/>
                    <a:lstStyle/>
                    <a:p>
                      <a:r>
                        <a:rPr lang="en-US" dirty="0"/>
                        <a:t>180/96 mmHg</a:t>
                      </a:r>
                    </a:p>
                  </a:txBody>
                  <a:tcPr/>
                </a:tc>
                <a:extLst>
                  <a:ext uri="{0D108BD9-81ED-4DB2-BD59-A6C34878D82A}">
                    <a16:rowId xmlns:a16="http://schemas.microsoft.com/office/drawing/2014/main" xmlns="" val="180870918"/>
                  </a:ext>
                </a:extLst>
              </a:tr>
              <a:tr h="370840">
                <a:tc>
                  <a:txBody>
                    <a:bodyPr/>
                    <a:lstStyle/>
                    <a:p>
                      <a:r>
                        <a:rPr lang="en-US" dirty="0"/>
                        <a:t>Total cholesterol</a:t>
                      </a:r>
                    </a:p>
                  </a:txBody>
                  <a:tcPr/>
                </a:tc>
                <a:tc>
                  <a:txBody>
                    <a:bodyPr/>
                    <a:lstStyle/>
                    <a:p>
                      <a:r>
                        <a:rPr lang="en-US" dirty="0"/>
                        <a:t>8.0 mmol/l</a:t>
                      </a:r>
                    </a:p>
                  </a:txBody>
                  <a:tcPr/>
                </a:tc>
                <a:extLst>
                  <a:ext uri="{0D108BD9-81ED-4DB2-BD59-A6C34878D82A}">
                    <a16:rowId xmlns:a16="http://schemas.microsoft.com/office/drawing/2014/main" xmlns="" val="1541040687"/>
                  </a:ext>
                </a:extLst>
              </a:tr>
              <a:tr h="370840">
                <a:tc>
                  <a:txBody>
                    <a:bodyPr/>
                    <a:lstStyle/>
                    <a:p>
                      <a:r>
                        <a:rPr lang="en-US" dirty="0"/>
                        <a:t>Body mass index</a:t>
                      </a:r>
                    </a:p>
                  </a:txBody>
                  <a:tcPr/>
                </a:tc>
                <a:tc>
                  <a:txBody>
                    <a:bodyPr/>
                    <a:lstStyle/>
                    <a:p>
                      <a:r>
                        <a:rPr lang="en-US" dirty="0"/>
                        <a:t>29 kg/m</a:t>
                      </a:r>
                      <a:r>
                        <a:rPr lang="en-US" baseline="30000" dirty="0"/>
                        <a:t>2</a:t>
                      </a:r>
                    </a:p>
                  </a:txBody>
                  <a:tcPr/>
                </a:tc>
                <a:extLst>
                  <a:ext uri="{0D108BD9-81ED-4DB2-BD59-A6C34878D82A}">
                    <a16:rowId xmlns:a16="http://schemas.microsoft.com/office/drawing/2014/main" xmlns="" val="968998603"/>
                  </a:ext>
                </a:extLst>
              </a:tr>
            </a:tbl>
          </a:graphicData>
        </a:graphic>
      </p:graphicFrame>
    </p:spTree>
    <p:extLst>
      <p:ext uri="{BB962C8B-B14F-4D97-AF65-F5344CB8AC3E}">
        <p14:creationId xmlns:p14="http://schemas.microsoft.com/office/powerpoint/2010/main" val="1742484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493D3F9-BC46-A142-ABA3-6AD78EDE5BB2}"/>
              </a:ext>
            </a:extLst>
          </p:cNvPr>
          <p:cNvSpPr txBox="1"/>
          <p:nvPr/>
        </p:nvSpPr>
        <p:spPr>
          <a:xfrm>
            <a:off x="1981200" y="1219200"/>
            <a:ext cx="5181600" cy="3785652"/>
          </a:xfrm>
          <a:prstGeom prst="rect">
            <a:avLst/>
          </a:prstGeom>
          <a:noFill/>
        </p:spPr>
        <p:txBody>
          <a:bodyPr wrap="square" rtlCol="0">
            <a:spAutoFit/>
          </a:bodyPr>
          <a:lstStyle/>
          <a:p>
            <a:r>
              <a:rPr lang="en-US" sz="2400" i="1" dirty="0">
                <a:solidFill>
                  <a:srgbClr val="A6CBFF"/>
                </a:solidFill>
              </a:rPr>
              <a:t>…I rehearsed the abundant evidence supporting interventions to lower her blood pressure, to improve the control of her diabetes and to reduce her lipid levels…</a:t>
            </a:r>
          </a:p>
          <a:p>
            <a:endParaRPr lang="en-US" sz="2400" i="1" dirty="0">
              <a:solidFill>
                <a:srgbClr val="A6CBFF"/>
              </a:solidFill>
            </a:endParaRPr>
          </a:p>
          <a:p>
            <a:r>
              <a:rPr lang="en-US" sz="2400" i="1" dirty="0">
                <a:solidFill>
                  <a:srgbClr val="A6CBFF"/>
                </a:solidFill>
              </a:rPr>
              <a:t>I confess to feeling just a shade confident as I explained the abnormalities and how we could ‘help’ to reduce her risk…</a:t>
            </a:r>
          </a:p>
        </p:txBody>
      </p:sp>
      <p:sp>
        <p:nvSpPr>
          <p:cNvPr id="4" name="Rectangle 3">
            <a:extLst>
              <a:ext uri="{FF2B5EF4-FFF2-40B4-BE49-F238E27FC236}">
                <a16:creationId xmlns:a16="http://schemas.microsoft.com/office/drawing/2014/main" xmlns="" id="{18E64BF3-9051-FF43-A2A2-A95EDDF3E8A6}"/>
              </a:ext>
            </a:extLst>
          </p:cNvPr>
          <p:cNvSpPr/>
          <p:nvPr/>
        </p:nvSpPr>
        <p:spPr>
          <a:xfrm>
            <a:off x="3124200" y="5410200"/>
            <a:ext cx="5395003" cy="307777"/>
          </a:xfrm>
          <a:prstGeom prst="rect">
            <a:avLst/>
          </a:prstGeom>
        </p:spPr>
        <p:txBody>
          <a:bodyPr wrap="none">
            <a:spAutoFit/>
          </a:bodyPr>
          <a:lstStyle/>
          <a:p>
            <a:pPr algn="r"/>
            <a:r>
              <a:rPr lang="en-US" sz="1400" dirty="0">
                <a:solidFill>
                  <a:srgbClr val="78B0FF"/>
                </a:solidFill>
                <a:latin typeface="Arial" charset="0"/>
                <a:sym typeface="Arial" charset="0"/>
              </a:rPr>
              <a:t>Sweeney, K. Complexity in Primary Care: Understanding its Value</a:t>
            </a:r>
            <a:endParaRPr lang="en-US" sz="1400" dirty="0"/>
          </a:p>
        </p:txBody>
      </p:sp>
    </p:spTree>
    <p:extLst>
      <p:ext uri="{BB962C8B-B14F-4D97-AF65-F5344CB8AC3E}">
        <p14:creationId xmlns:p14="http://schemas.microsoft.com/office/powerpoint/2010/main" val="4141918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xmlns="" id="{7A1474AA-B835-6C44-B100-1CB333041C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757" y="0"/>
            <a:ext cx="7216486" cy="6858000"/>
          </a:xfrm>
          <a:prstGeom prst="rect">
            <a:avLst/>
          </a:prstGeom>
        </p:spPr>
      </p:pic>
    </p:spTree>
    <p:extLst>
      <p:ext uri="{BB962C8B-B14F-4D97-AF65-F5344CB8AC3E}">
        <p14:creationId xmlns:p14="http://schemas.microsoft.com/office/powerpoint/2010/main" val="2878638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5B62637-9257-024C-A0D3-8EF4014FC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246"/>
            <a:ext cx="9144000" cy="6157507"/>
          </a:xfrm>
          <a:prstGeom prst="rect">
            <a:avLst/>
          </a:prstGeom>
        </p:spPr>
      </p:pic>
    </p:spTree>
    <p:extLst>
      <p:ext uri="{BB962C8B-B14F-4D97-AF65-F5344CB8AC3E}">
        <p14:creationId xmlns:p14="http://schemas.microsoft.com/office/powerpoint/2010/main" val="1720369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62BB38F-2D03-C948-A385-BE969E0B7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0246"/>
            <a:ext cx="9144000" cy="6157507"/>
          </a:xfrm>
          <a:prstGeom prst="rect">
            <a:avLst/>
          </a:prstGeom>
        </p:spPr>
      </p:pic>
    </p:spTree>
    <p:extLst>
      <p:ext uri="{BB962C8B-B14F-4D97-AF65-F5344CB8AC3E}">
        <p14:creationId xmlns:p14="http://schemas.microsoft.com/office/powerpoint/2010/main" val="3757701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41E6E39-9647-394E-8669-DB4EB6FC1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6" y="0"/>
            <a:ext cx="8898628" cy="6858000"/>
          </a:xfrm>
          <a:prstGeom prst="rect">
            <a:avLst/>
          </a:prstGeom>
        </p:spPr>
      </p:pic>
    </p:spTree>
    <p:extLst>
      <p:ext uri="{BB962C8B-B14F-4D97-AF65-F5344CB8AC3E}">
        <p14:creationId xmlns:p14="http://schemas.microsoft.com/office/powerpoint/2010/main" val="1679572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493D3F9-BC46-A142-ABA3-6AD78EDE5BB2}"/>
              </a:ext>
            </a:extLst>
          </p:cNvPr>
          <p:cNvSpPr txBox="1"/>
          <p:nvPr/>
        </p:nvSpPr>
        <p:spPr>
          <a:xfrm>
            <a:off x="1790700" y="1219200"/>
            <a:ext cx="5562600" cy="830997"/>
          </a:xfrm>
          <a:prstGeom prst="rect">
            <a:avLst/>
          </a:prstGeom>
          <a:noFill/>
        </p:spPr>
        <p:txBody>
          <a:bodyPr wrap="square" rtlCol="0">
            <a:spAutoFit/>
          </a:bodyPr>
          <a:lstStyle/>
          <a:p>
            <a:r>
              <a:rPr lang="en-US" sz="2400" i="1" dirty="0">
                <a:solidFill>
                  <a:srgbClr val="A6CBFF"/>
                </a:solidFill>
              </a:rPr>
              <a:t>After a few moments I stopped—resting my case as a barrister might say </a:t>
            </a:r>
          </a:p>
        </p:txBody>
      </p:sp>
      <p:sp>
        <p:nvSpPr>
          <p:cNvPr id="4" name="Rectangle 3">
            <a:extLst>
              <a:ext uri="{FF2B5EF4-FFF2-40B4-BE49-F238E27FC236}">
                <a16:creationId xmlns:a16="http://schemas.microsoft.com/office/drawing/2014/main" xmlns="" id="{430BDC43-968A-444E-B5A5-533794BF4737}"/>
              </a:ext>
            </a:extLst>
          </p:cNvPr>
          <p:cNvSpPr/>
          <p:nvPr/>
        </p:nvSpPr>
        <p:spPr>
          <a:xfrm>
            <a:off x="3124200" y="5410200"/>
            <a:ext cx="5395003" cy="307777"/>
          </a:xfrm>
          <a:prstGeom prst="rect">
            <a:avLst/>
          </a:prstGeom>
        </p:spPr>
        <p:txBody>
          <a:bodyPr wrap="none">
            <a:spAutoFit/>
          </a:bodyPr>
          <a:lstStyle/>
          <a:p>
            <a:pPr algn="r"/>
            <a:r>
              <a:rPr lang="en-US" sz="1400" dirty="0">
                <a:solidFill>
                  <a:srgbClr val="78B0FF"/>
                </a:solidFill>
                <a:latin typeface="Arial" charset="0"/>
                <a:sym typeface="Arial" charset="0"/>
              </a:rPr>
              <a:t>Sweeney, K. Complexity in Primary Care: Understanding its Value</a:t>
            </a:r>
            <a:endParaRPr lang="en-US" sz="1400" dirty="0"/>
          </a:p>
        </p:txBody>
      </p:sp>
    </p:spTree>
    <p:extLst>
      <p:ext uri="{BB962C8B-B14F-4D97-AF65-F5344CB8AC3E}">
        <p14:creationId xmlns:p14="http://schemas.microsoft.com/office/powerpoint/2010/main" val="1236122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493D3F9-BC46-A142-ABA3-6AD78EDE5BB2}"/>
              </a:ext>
            </a:extLst>
          </p:cNvPr>
          <p:cNvSpPr txBox="1"/>
          <p:nvPr/>
        </p:nvSpPr>
        <p:spPr>
          <a:xfrm>
            <a:off x="1790700" y="1219200"/>
            <a:ext cx="5562600" cy="2308324"/>
          </a:xfrm>
          <a:prstGeom prst="rect">
            <a:avLst/>
          </a:prstGeom>
          <a:noFill/>
        </p:spPr>
        <p:txBody>
          <a:bodyPr wrap="square" rtlCol="0">
            <a:spAutoFit/>
          </a:bodyPr>
          <a:lstStyle/>
          <a:p>
            <a:r>
              <a:rPr lang="en-US" sz="2400" i="1" dirty="0">
                <a:solidFill>
                  <a:srgbClr val="A6CBFF"/>
                </a:solidFill>
              </a:rPr>
              <a:t>After a few moments I stopped—resting my case as a barrister might say </a:t>
            </a:r>
          </a:p>
          <a:p>
            <a:endParaRPr lang="en-US" sz="2400" i="1" dirty="0">
              <a:solidFill>
                <a:srgbClr val="A6CBFF"/>
              </a:solidFill>
            </a:endParaRPr>
          </a:p>
          <a:p>
            <a:r>
              <a:rPr lang="en-US" sz="2400" i="1" dirty="0" err="1">
                <a:solidFill>
                  <a:srgbClr val="A6CBFF"/>
                </a:solidFill>
              </a:rPr>
              <a:t>Mrs</a:t>
            </a:r>
            <a:r>
              <a:rPr lang="en-US" sz="2400" i="1" dirty="0">
                <a:solidFill>
                  <a:srgbClr val="A6CBFF"/>
                </a:solidFill>
              </a:rPr>
              <a:t> B remained silent for a moment or two. Then she said, “Well, Jack’s dead and the boys have gone”</a:t>
            </a:r>
          </a:p>
        </p:txBody>
      </p:sp>
      <p:sp>
        <p:nvSpPr>
          <p:cNvPr id="4" name="Rectangle 3">
            <a:extLst>
              <a:ext uri="{FF2B5EF4-FFF2-40B4-BE49-F238E27FC236}">
                <a16:creationId xmlns:a16="http://schemas.microsoft.com/office/drawing/2014/main" xmlns="" id="{5D8E0EF9-A070-6140-B1D7-B46657F6D70B}"/>
              </a:ext>
            </a:extLst>
          </p:cNvPr>
          <p:cNvSpPr/>
          <p:nvPr/>
        </p:nvSpPr>
        <p:spPr>
          <a:xfrm>
            <a:off x="3124200" y="5410200"/>
            <a:ext cx="5395003" cy="307777"/>
          </a:xfrm>
          <a:prstGeom prst="rect">
            <a:avLst/>
          </a:prstGeom>
        </p:spPr>
        <p:txBody>
          <a:bodyPr wrap="none">
            <a:spAutoFit/>
          </a:bodyPr>
          <a:lstStyle/>
          <a:p>
            <a:pPr algn="r"/>
            <a:r>
              <a:rPr lang="en-US" sz="1400" dirty="0">
                <a:solidFill>
                  <a:srgbClr val="78B0FF"/>
                </a:solidFill>
                <a:latin typeface="Arial" charset="0"/>
                <a:sym typeface="Arial" charset="0"/>
              </a:rPr>
              <a:t>Sweeney, K. Complexity in Primary Care: Understanding its Value</a:t>
            </a:r>
            <a:endParaRPr lang="en-US" sz="1400" dirty="0"/>
          </a:p>
        </p:txBody>
      </p:sp>
    </p:spTree>
    <p:extLst>
      <p:ext uri="{BB962C8B-B14F-4D97-AF65-F5344CB8AC3E}">
        <p14:creationId xmlns:p14="http://schemas.microsoft.com/office/powerpoint/2010/main" val="1197752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60FDC538-A5EB-974B-8004-DE41B29F5FFC}"/>
              </a:ext>
            </a:extLst>
          </p:cNvPr>
          <p:cNvSpPr/>
          <p:nvPr/>
        </p:nvSpPr>
        <p:spPr>
          <a:xfrm>
            <a:off x="6172200" y="6258030"/>
            <a:ext cx="216726" cy="230832"/>
          </a:xfrm>
          <a:prstGeom prst="rect">
            <a:avLst/>
          </a:prstGeom>
        </p:spPr>
        <p:txBody>
          <a:bodyPr wrap="none">
            <a:spAutoFit/>
          </a:bodyPr>
          <a:lstStyle/>
          <a:p>
            <a:r>
              <a:rPr lang="en-US" sz="900" dirty="0">
                <a:solidFill>
                  <a:srgbClr val="78B0FF"/>
                </a:solidFill>
                <a:latin typeface="Arial" charset="0"/>
                <a:sym typeface="Arial" charset="0"/>
              </a:rPr>
              <a:t> </a:t>
            </a:r>
            <a:endParaRPr lang="en-US" sz="900" dirty="0"/>
          </a:p>
        </p:txBody>
      </p:sp>
      <p:sp>
        <p:nvSpPr>
          <p:cNvPr id="11" name="Title 1">
            <a:extLst>
              <a:ext uri="{FF2B5EF4-FFF2-40B4-BE49-F238E27FC236}">
                <a16:creationId xmlns:a16="http://schemas.microsoft.com/office/drawing/2014/main" xmlns="" id="{F39B9728-BB95-9545-9C25-F31FFC16BF14}"/>
              </a:ext>
            </a:extLst>
          </p:cNvPr>
          <p:cNvSpPr txBox="1">
            <a:spLocks/>
          </p:cNvSpPr>
          <p:nvPr/>
        </p:nvSpPr>
        <p:spPr>
          <a:xfrm>
            <a:off x="3429000" y="2133600"/>
            <a:ext cx="4038600" cy="1447800"/>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nSpc>
                <a:spcPct val="110000"/>
              </a:lnSpc>
            </a:pPr>
            <a:r>
              <a:rPr lang="en-US" sz="4400" b="1" dirty="0">
                <a:solidFill>
                  <a:srgbClr val="B9D6FF"/>
                </a:solidFill>
              </a:rPr>
              <a:t>Care</a:t>
            </a:r>
          </a:p>
          <a:p>
            <a:pPr>
              <a:lnSpc>
                <a:spcPct val="110000"/>
              </a:lnSpc>
            </a:pPr>
            <a:r>
              <a:rPr lang="en-US" sz="4400" b="1" dirty="0">
                <a:solidFill>
                  <a:srgbClr val="B9D6FF"/>
                </a:solidFill>
              </a:rPr>
              <a:t>That Doesn’t</a:t>
            </a:r>
          </a:p>
          <a:p>
            <a:pPr>
              <a:lnSpc>
                <a:spcPct val="110000"/>
              </a:lnSpc>
            </a:pPr>
            <a:r>
              <a:rPr lang="en-US" sz="4400" b="1" dirty="0">
                <a:solidFill>
                  <a:srgbClr val="B9D6FF"/>
                </a:solidFill>
              </a:rPr>
              <a:t>Fit</a:t>
            </a:r>
          </a:p>
        </p:txBody>
      </p:sp>
      <p:sp>
        <p:nvSpPr>
          <p:cNvPr id="3" name="TextBox 2">
            <a:extLst>
              <a:ext uri="{FF2B5EF4-FFF2-40B4-BE49-F238E27FC236}">
                <a16:creationId xmlns:a16="http://schemas.microsoft.com/office/drawing/2014/main" xmlns="" id="{CDA885B9-DA05-794E-870D-BC4BF19BB8BE}"/>
              </a:ext>
            </a:extLst>
          </p:cNvPr>
          <p:cNvSpPr txBox="1"/>
          <p:nvPr/>
        </p:nvSpPr>
        <p:spPr>
          <a:xfrm>
            <a:off x="622300" y="3111500"/>
            <a:ext cx="184731" cy="9325630"/>
          </a:xfrm>
          <a:prstGeom prst="rect">
            <a:avLst/>
          </a:prstGeom>
          <a:noFill/>
        </p:spPr>
        <p:txBody>
          <a:bodyPr wrap="none" rtlCol="0">
            <a:spAutoFit/>
          </a:bodyPr>
          <a:lstStyle/>
          <a:p>
            <a:endParaRPr lang="en-US" sz="60000" b="1" dirty="0"/>
          </a:p>
        </p:txBody>
      </p:sp>
      <p:sp>
        <p:nvSpPr>
          <p:cNvPr id="10" name="Rectangle 9">
            <a:extLst>
              <a:ext uri="{FF2B5EF4-FFF2-40B4-BE49-F238E27FC236}">
                <a16:creationId xmlns:a16="http://schemas.microsoft.com/office/drawing/2014/main" xmlns="" id="{1247E261-C355-A547-9540-A604CDD56E9D}"/>
              </a:ext>
            </a:extLst>
          </p:cNvPr>
          <p:cNvSpPr/>
          <p:nvPr/>
        </p:nvSpPr>
        <p:spPr>
          <a:xfrm>
            <a:off x="-1532104" y="-914400"/>
            <a:ext cx="4493538" cy="8556188"/>
          </a:xfrm>
          <a:prstGeom prst="rect">
            <a:avLst/>
          </a:prstGeom>
        </p:spPr>
        <p:txBody>
          <a:bodyPr wrap="none">
            <a:spAutoFit/>
          </a:bodyPr>
          <a:lstStyle/>
          <a:p>
            <a:r>
              <a:rPr lang="en-US" sz="55000" b="1" dirty="0"/>
              <a:t>?</a:t>
            </a:r>
          </a:p>
        </p:txBody>
      </p:sp>
    </p:spTree>
    <p:extLst>
      <p:ext uri="{BB962C8B-B14F-4D97-AF65-F5344CB8AC3E}">
        <p14:creationId xmlns:p14="http://schemas.microsoft.com/office/powerpoint/2010/main" val="2966305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C5FD7BE-E699-AD40-B42C-A1DA525DB20A}"/>
              </a:ext>
            </a:extLst>
          </p:cNvPr>
          <p:cNvPicPr>
            <a:picLocks noChangeAspect="1"/>
          </p:cNvPicPr>
          <p:nvPr/>
        </p:nvPicPr>
        <p:blipFill>
          <a:blip r:embed="rId2"/>
          <a:stretch>
            <a:fillRect/>
          </a:stretch>
        </p:blipFill>
        <p:spPr>
          <a:xfrm>
            <a:off x="9372600" y="76200"/>
            <a:ext cx="5870359" cy="6858000"/>
          </a:xfrm>
          <a:prstGeom prst="rect">
            <a:avLst/>
          </a:prstGeom>
        </p:spPr>
      </p:pic>
      <p:pic>
        <p:nvPicPr>
          <p:cNvPr id="4" name="Picture 3">
            <a:extLst>
              <a:ext uri="{FF2B5EF4-FFF2-40B4-BE49-F238E27FC236}">
                <a16:creationId xmlns:a16="http://schemas.microsoft.com/office/drawing/2014/main" xmlns="" id="{1833DE72-18ED-2F41-9360-90A856E22E93}"/>
              </a:ext>
            </a:extLst>
          </p:cNvPr>
          <p:cNvPicPr>
            <a:picLocks noChangeAspect="1"/>
          </p:cNvPicPr>
          <p:nvPr/>
        </p:nvPicPr>
        <p:blipFill>
          <a:blip r:embed="rId3"/>
          <a:stretch>
            <a:fillRect/>
          </a:stretch>
        </p:blipFill>
        <p:spPr>
          <a:xfrm>
            <a:off x="-304800" y="0"/>
            <a:ext cx="9549865" cy="6089904"/>
          </a:xfrm>
          <a:prstGeom prst="rect">
            <a:avLst/>
          </a:prstGeom>
        </p:spPr>
      </p:pic>
      <p:sp>
        <p:nvSpPr>
          <p:cNvPr id="5" name="Rectangle 4">
            <a:extLst>
              <a:ext uri="{FF2B5EF4-FFF2-40B4-BE49-F238E27FC236}">
                <a16:creationId xmlns:a16="http://schemas.microsoft.com/office/drawing/2014/main" xmlns="" id="{EC0E7594-7E40-7A4F-9D0C-60A7D953F561}"/>
              </a:ext>
            </a:extLst>
          </p:cNvPr>
          <p:cNvSpPr/>
          <p:nvPr/>
        </p:nvSpPr>
        <p:spPr>
          <a:xfrm>
            <a:off x="3342412" y="6089904"/>
            <a:ext cx="5801588" cy="230832"/>
          </a:xfrm>
          <a:prstGeom prst="rect">
            <a:avLst/>
          </a:prstGeom>
        </p:spPr>
        <p:txBody>
          <a:bodyPr wrap="none">
            <a:spAutoFit/>
          </a:bodyPr>
          <a:lstStyle/>
          <a:p>
            <a:pPr algn="r"/>
            <a:r>
              <a:rPr lang="en-US" sz="900" dirty="0">
                <a:solidFill>
                  <a:srgbClr val="78B0FF"/>
                </a:solidFill>
                <a:latin typeface="Arial" charset="0"/>
                <a:sym typeface="Arial" charset="0"/>
              </a:rPr>
              <a:t>Image: https://</a:t>
            </a:r>
            <a:r>
              <a:rPr lang="en-US" sz="900" dirty="0" err="1">
                <a:solidFill>
                  <a:srgbClr val="78B0FF"/>
                </a:solidFill>
                <a:latin typeface="Arial" charset="0"/>
                <a:sym typeface="Arial" charset="0"/>
              </a:rPr>
              <a:t>www.pbs.org</a:t>
            </a:r>
            <a:r>
              <a:rPr lang="en-US" sz="900" dirty="0">
                <a:solidFill>
                  <a:srgbClr val="78B0FF"/>
                </a:solidFill>
                <a:latin typeface="Arial" charset="0"/>
                <a:sym typeface="Arial" charset="0"/>
              </a:rPr>
              <a:t>/</a:t>
            </a:r>
            <a:r>
              <a:rPr lang="en-US" sz="900" dirty="0" err="1">
                <a:solidFill>
                  <a:srgbClr val="78B0FF"/>
                </a:solidFill>
                <a:latin typeface="Arial" charset="0"/>
                <a:sym typeface="Arial" charset="0"/>
              </a:rPr>
              <a:t>newshour</a:t>
            </a:r>
            <a:r>
              <a:rPr lang="en-US" sz="900" dirty="0">
                <a:solidFill>
                  <a:srgbClr val="78B0FF"/>
                </a:solidFill>
                <a:latin typeface="Arial" charset="0"/>
                <a:sym typeface="Arial" charset="0"/>
              </a:rPr>
              <a:t>/health/</a:t>
            </a:r>
            <a:r>
              <a:rPr lang="en-US" sz="900" dirty="0" err="1">
                <a:solidFill>
                  <a:srgbClr val="78B0FF"/>
                </a:solidFill>
                <a:latin typeface="Arial" charset="0"/>
                <a:sym typeface="Arial" charset="0"/>
              </a:rPr>
              <a:t>medicare</a:t>
            </a:r>
            <a:r>
              <a:rPr lang="en-US" sz="900" dirty="0">
                <a:solidFill>
                  <a:srgbClr val="78B0FF"/>
                </a:solidFill>
                <a:latin typeface="Arial" charset="0"/>
                <a:sym typeface="Arial" charset="0"/>
              </a:rPr>
              <a:t>-begins-paying-doctors-coordinate-chronic-care-seniors</a:t>
            </a:r>
            <a:endParaRPr lang="en-US" sz="900" dirty="0"/>
          </a:p>
        </p:txBody>
      </p:sp>
    </p:spTree>
    <p:extLst>
      <p:ext uri="{BB962C8B-B14F-4D97-AF65-F5344CB8AC3E}">
        <p14:creationId xmlns:p14="http://schemas.microsoft.com/office/powerpoint/2010/main" val="2584675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22E0119F-1B9E-934C-8F06-3BB4E0A5BF15}"/>
              </a:ext>
            </a:extLst>
          </p:cNvPr>
          <p:cNvPicPr>
            <a:picLocks noChangeAspect="1"/>
          </p:cNvPicPr>
          <p:nvPr/>
        </p:nvPicPr>
        <p:blipFill rotWithShape="1">
          <a:blip r:embed="rId2"/>
          <a:srcRect t="5600" b="5600"/>
          <a:stretch/>
        </p:blipFill>
        <p:spPr>
          <a:xfrm>
            <a:off x="0" y="0"/>
            <a:ext cx="9144000" cy="6089904"/>
          </a:xfrm>
          <a:prstGeom prst="rect">
            <a:avLst/>
          </a:prstGeom>
        </p:spPr>
      </p:pic>
    </p:spTree>
    <p:extLst>
      <p:ext uri="{BB962C8B-B14F-4D97-AF65-F5344CB8AC3E}">
        <p14:creationId xmlns:p14="http://schemas.microsoft.com/office/powerpoint/2010/main" val="981219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DEAF56DC-CF65-B94E-9EE6-474D7A099F12}"/>
              </a:ext>
            </a:extLst>
          </p:cNvPr>
          <p:cNvSpPr/>
          <p:nvPr/>
        </p:nvSpPr>
        <p:spPr>
          <a:xfrm>
            <a:off x="3554519" y="3844766"/>
            <a:ext cx="2258952" cy="769441"/>
          </a:xfrm>
          <a:prstGeom prst="rect">
            <a:avLst/>
          </a:prstGeom>
        </p:spPr>
        <p:txBody>
          <a:bodyPr wrap="none">
            <a:spAutoFit/>
          </a:bodyPr>
          <a:lstStyle/>
          <a:p>
            <a:pPr algn="ctr"/>
            <a:r>
              <a:rPr lang="en-US" sz="2200" b="1" dirty="0">
                <a:solidFill>
                  <a:srgbClr val="FDAC09"/>
                </a:solidFill>
              </a:rPr>
              <a:t>Outcomes</a:t>
            </a:r>
          </a:p>
          <a:p>
            <a:pPr algn="ctr"/>
            <a:r>
              <a:rPr lang="en-US" sz="2200" b="1" dirty="0">
                <a:solidFill>
                  <a:srgbClr val="FDAC09"/>
                </a:solidFill>
              </a:rPr>
              <a:t>Future oriented</a:t>
            </a:r>
          </a:p>
        </p:txBody>
      </p:sp>
      <p:pic>
        <p:nvPicPr>
          <p:cNvPr id="8" name="Picture 7">
            <a:extLst>
              <a:ext uri="{FF2B5EF4-FFF2-40B4-BE49-F238E27FC236}">
                <a16:creationId xmlns:a16="http://schemas.microsoft.com/office/drawing/2014/main" xmlns="" id="{ACB04D40-2D79-B941-BE12-1BF296C9F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0896600"/>
            <a:ext cx="12692750" cy="16230600"/>
          </a:xfrm>
          <a:prstGeom prst="rect">
            <a:avLst/>
          </a:prstGeom>
        </p:spPr>
      </p:pic>
    </p:spTree>
    <p:extLst>
      <p:ext uri="{BB962C8B-B14F-4D97-AF65-F5344CB8AC3E}">
        <p14:creationId xmlns:p14="http://schemas.microsoft.com/office/powerpoint/2010/main" val="192465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44C2B08-4597-E747-8C9B-D6CDEE48BDFF}"/>
              </a:ext>
            </a:extLst>
          </p:cNvPr>
          <p:cNvSpPr/>
          <p:nvPr/>
        </p:nvSpPr>
        <p:spPr>
          <a:xfrm>
            <a:off x="2738591" y="3844766"/>
            <a:ext cx="3890809" cy="2708434"/>
          </a:xfrm>
          <a:prstGeom prst="rect">
            <a:avLst/>
          </a:prstGeom>
        </p:spPr>
        <p:txBody>
          <a:bodyPr wrap="none">
            <a:spAutoFit/>
          </a:bodyPr>
          <a:lstStyle/>
          <a:p>
            <a:pPr algn="ctr"/>
            <a:r>
              <a:rPr lang="en-US" sz="2200" b="1" dirty="0">
                <a:solidFill>
                  <a:srgbClr val="FDAC09"/>
                </a:solidFill>
              </a:rPr>
              <a:t>Outcomes</a:t>
            </a:r>
          </a:p>
          <a:p>
            <a:pPr algn="ctr"/>
            <a:r>
              <a:rPr lang="en-US" sz="2200" b="1" dirty="0">
                <a:solidFill>
                  <a:srgbClr val="FDAC09"/>
                </a:solidFill>
              </a:rPr>
              <a:t>Future oriented</a:t>
            </a:r>
          </a:p>
          <a:p>
            <a:pPr algn="ctr"/>
            <a:endParaRPr lang="en-US" b="1" dirty="0">
              <a:solidFill>
                <a:srgbClr val="A6CBFF"/>
              </a:solidFill>
            </a:endParaRPr>
          </a:p>
          <a:p>
            <a:pPr algn="ctr"/>
            <a:r>
              <a:rPr lang="en-US" b="1" dirty="0">
                <a:solidFill>
                  <a:srgbClr val="A6CBFF"/>
                </a:solidFill>
              </a:rPr>
              <a:t>Policies, measures, targets, goals</a:t>
            </a:r>
          </a:p>
          <a:p>
            <a:pPr algn="ctr"/>
            <a:endParaRPr lang="en-US" b="1" dirty="0">
              <a:solidFill>
                <a:srgbClr val="A6CBFF"/>
              </a:solidFill>
            </a:endParaRPr>
          </a:p>
          <a:p>
            <a:pPr algn="ctr"/>
            <a:r>
              <a:rPr lang="en-US" b="1" dirty="0">
                <a:solidFill>
                  <a:srgbClr val="A6CBFF"/>
                </a:solidFill>
              </a:rPr>
              <a:t>Evidence</a:t>
            </a:r>
          </a:p>
          <a:p>
            <a:pPr algn="ctr"/>
            <a:r>
              <a:rPr lang="en-US" b="1" dirty="0">
                <a:solidFill>
                  <a:srgbClr val="A6CBFF"/>
                </a:solidFill>
              </a:rPr>
              <a:t>Risk</a:t>
            </a:r>
          </a:p>
          <a:p>
            <a:pPr algn="ctr"/>
            <a:r>
              <a:rPr lang="en-US" b="1" dirty="0">
                <a:solidFill>
                  <a:srgbClr val="A6CBFF"/>
                </a:solidFill>
              </a:rPr>
              <a:t>Harms</a:t>
            </a:r>
          </a:p>
          <a:p>
            <a:pPr algn="ctr"/>
            <a:r>
              <a:rPr lang="en-US" b="1" dirty="0">
                <a:solidFill>
                  <a:srgbClr val="A6CBFF"/>
                </a:solidFill>
              </a:rPr>
              <a:t>Benefits</a:t>
            </a:r>
          </a:p>
        </p:txBody>
      </p:sp>
      <p:pic>
        <p:nvPicPr>
          <p:cNvPr id="9" name="Picture 8">
            <a:extLst>
              <a:ext uri="{FF2B5EF4-FFF2-40B4-BE49-F238E27FC236}">
                <a16:creationId xmlns:a16="http://schemas.microsoft.com/office/drawing/2014/main" xmlns="" id="{A158192F-B579-0A43-96A9-9080FD5803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0896600"/>
            <a:ext cx="12692750" cy="16230600"/>
          </a:xfrm>
          <a:prstGeom prst="rect">
            <a:avLst/>
          </a:prstGeom>
        </p:spPr>
      </p:pic>
    </p:spTree>
    <p:extLst>
      <p:ext uri="{BB962C8B-B14F-4D97-AF65-F5344CB8AC3E}">
        <p14:creationId xmlns:p14="http://schemas.microsoft.com/office/powerpoint/2010/main" val="29334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5A0161C-7D33-4C41-BCC4-0EB93BDF91B6}"/>
              </a:ext>
            </a:extLst>
          </p:cNvPr>
          <p:cNvSpPr txBox="1"/>
          <p:nvPr/>
        </p:nvSpPr>
        <p:spPr>
          <a:xfrm>
            <a:off x="1524000" y="1600200"/>
            <a:ext cx="6477000" cy="2246769"/>
          </a:xfrm>
          <a:prstGeom prst="rect">
            <a:avLst/>
          </a:prstGeom>
          <a:noFill/>
        </p:spPr>
        <p:txBody>
          <a:bodyPr wrap="square" rtlCol="0">
            <a:spAutoFit/>
          </a:bodyPr>
          <a:lstStyle/>
          <a:p>
            <a:r>
              <a:rPr lang="en-US" sz="2800" dirty="0">
                <a:solidFill>
                  <a:srgbClr val="9EC4FF"/>
                </a:solidFill>
              </a:rPr>
              <a:t>The purpose of medicine writ large is to attend to and advance the problems of patients and their situations</a:t>
            </a:r>
          </a:p>
          <a:p>
            <a:endParaRPr lang="en-US" sz="2800" dirty="0">
              <a:solidFill>
                <a:srgbClr val="9EC4FF"/>
              </a:solidFill>
            </a:endParaRPr>
          </a:p>
          <a:p>
            <a:r>
              <a:rPr lang="en-US" sz="2800" dirty="0">
                <a:solidFill>
                  <a:srgbClr val="9EC4FF"/>
                </a:solidFill>
              </a:rPr>
              <a:t>It is not solely to achieve outcomes</a:t>
            </a:r>
          </a:p>
        </p:txBody>
      </p:sp>
    </p:spTree>
    <p:extLst>
      <p:ext uri="{BB962C8B-B14F-4D97-AF65-F5344CB8AC3E}">
        <p14:creationId xmlns:p14="http://schemas.microsoft.com/office/powerpoint/2010/main" val="1430555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xmlns="" id="{D9473E75-7F2A-5D4B-81BA-CB1D38CA6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1600200"/>
            <a:ext cx="13165830" cy="10155120"/>
          </a:xfrm>
          <a:prstGeom prst="rect">
            <a:avLst/>
          </a:prstGeom>
        </p:spPr>
      </p:pic>
      <p:sp>
        <p:nvSpPr>
          <p:cNvPr id="5" name="TextBox 4">
            <a:extLst>
              <a:ext uri="{FF2B5EF4-FFF2-40B4-BE49-F238E27FC236}">
                <a16:creationId xmlns:a16="http://schemas.microsoft.com/office/drawing/2014/main" xmlns="" id="{9D01AB46-B8D1-B34D-A4B4-66F8393F3FFB}"/>
              </a:ext>
            </a:extLst>
          </p:cNvPr>
          <p:cNvSpPr txBox="1"/>
          <p:nvPr/>
        </p:nvSpPr>
        <p:spPr>
          <a:xfrm>
            <a:off x="228600" y="838200"/>
            <a:ext cx="6477000" cy="2308324"/>
          </a:xfrm>
          <a:prstGeom prst="rect">
            <a:avLst/>
          </a:prstGeom>
          <a:noFill/>
          <a:effectLst>
            <a:outerShdw blurRad="25400" dist="76200" dir="2700000" algn="tl" rotWithShape="0">
              <a:prstClr val="black">
                <a:alpha val="40000"/>
              </a:prstClr>
            </a:outerShdw>
          </a:effectLst>
        </p:spPr>
        <p:txBody>
          <a:bodyPr wrap="square" rtlCol="0">
            <a:spAutoFit/>
          </a:bodyPr>
          <a:lstStyle/>
          <a:p>
            <a:r>
              <a:rPr lang="en-US" sz="3600" b="1" dirty="0">
                <a:solidFill>
                  <a:srgbClr val="96BEFF"/>
                </a:solidFill>
              </a:rPr>
              <a:t>We lose sight of purpose in medicine when we do not pay attention to dealing with the swamp</a:t>
            </a:r>
          </a:p>
        </p:txBody>
      </p:sp>
    </p:spTree>
    <p:extLst>
      <p:ext uri="{BB962C8B-B14F-4D97-AF65-F5344CB8AC3E}">
        <p14:creationId xmlns:p14="http://schemas.microsoft.com/office/powerpoint/2010/main" val="1344487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C6F188E-F0D2-5443-8C2A-EB88895EE8F2}"/>
              </a:ext>
            </a:extLst>
          </p:cNvPr>
          <p:cNvPicPr>
            <a:picLocks noChangeAspect="1"/>
          </p:cNvPicPr>
          <p:nvPr/>
        </p:nvPicPr>
        <p:blipFill>
          <a:blip r:embed="rId3"/>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xmlns="" id="{BACD8F66-B4D9-994A-807B-D834B7CCB21D}"/>
              </a:ext>
            </a:extLst>
          </p:cNvPr>
          <p:cNvSpPr txBox="1"/>
          <p:nvPr/>
        </p:nvSpPr>
        <p:spPr>
          <a:xfrm>
            <a:off x="3581400" y="685800"/>
            <a:ext cx="6477000" cy="1200329"/>
          </a:xfrm>
          <a:prstGeom prst="rect">
            <a:avLst/>
          </a:prstGeom>
          <a:noFill/>
          <a:effectLst>
            <a:outerShdw blurRad="25400" dist="76200" dir="2700000" algn="tl" rotWithShape="0">
              <a:prstClr val="black">
                <a:alpha val="40000"/>
              </a:prstClr>
            </a:outerShdw>
          </a:effectLst>
        </p:spPr>
        <p:txBody>
          <a:bodyPr wrap="square" rtlCol="0">
            <a:spAutoFit/>
          </a:bodyPr>
          <a:lstStyle/>
          <a:p>
            <a:r>
              <a:rPr lang="en-US" sz="3600" b="1" dirty="0">
                <a:solidFill>
                  <a:srgbClr val="96BEFF"/>
                </a:solidFill>
              </a:rPr>
              <a:t>How do we lose sight of problem and purpose?</a:t>
            </a:r>
          </a:p>
        </p:txBody>
      </p:sp>
    </p:spTree>
    <p:extLst>
      <p:ext uri="{BB962C8B-B14F-4D97-AF65-F5344CB8AC3E}">
        <p14:creationId xmlns:p14="http://schemas.microsoft.com/office/powerpoint/2010/main" val="964276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xmlns="" id="{3C4A54A8-95CC-1847-ABC9-EC3F31A0FE23}"/>
              </a:ext>
            </a:extLst>
          </p:cNvPr>
          <p:cNvSpPr/>
          <p:nvPr/>
        </p:nvSpPr>
        <p:spPr>
          <a:xfrm>
            <a:off x="0" y="-12290"/>
            <a:ext cx="9146034" cy="1345260"/>
          </a:xfrm>
          <a:prstGeom prst="rect">
            <a:avLst/>
          </a:prstGeom>
          <a:blipFill>
            <a:blip r:embed="rId3" cstate="print">
              <a:alphaModFix/>
              <a:extLst>
                <a:ext uri="{28A0092B-C50C-407E-A947-70E740481C1C}">
                  <a14:useLocalDpi xmlns:a14="http://schemas.microsoft.com/office/drawing/2010/main"/>
                </a:ext>
              </a:extLst>
            </a:blip>
            <a:srcRect/>
            <a:stretch>
              <a:fillRect b="-275360"/>
            </a:stretch>
          </a:blipFill>
          <a:ln>
            <a:solidFill>
              <a:srgbClr val="161B52"/>
            </a:solidFill>
          </a:ln>
        </p:spPr>
        <p:txBody>
          <a:bodyPr wrap="square" lIns="0" tIns="0" rIns="0" bIns="0" rtlCol="0"/>
          <a:lstStyle/>
          <a:p>
            <a:pPr defTabSz="456047"/>
            <a:endParaRPr>
              <a:solidFill>
                <a:prstClr val="black"/>
              </a:solidFill>
              <a:latin typeface="Calibri"/>
            </a:endParaRPr>
          </a:p>
        </p:txBody>
      </p:sp>
      <p:pic>
        <p:nvPicPr>
          <p:cNvPr id="23" name="Picture 22">
            <a:extLst>
              <a:ext uri="{FF2B5EF4-FFF2-40B4-BE49-F238E27FC236}">
                <a16:creationId xmlns:a16="http://schemas.microsoft.com/office/drawing/2014/main" xmlns="" id="{DEC0D45B-587C-D242-BECC-20BE040F8431}"/>
              </a:ext>
            </a:extLst>
          </p:cNvPr>
          <p:cNvPicPr>
            <a:picLocks noChangeAspect="1"/>
          </p:cNvPicPr>
          <p:nvPr/>
        </p:nvPicPr>
        <p:blipFill>
          <a:blip r:embed="rId4"/>
          <a:stretch>
            <a:fillRect/>
          </a:stretch>
        </p:blipFill>
        <p:spPr>
          <a:xfrm>
            <a:off x="4472857" y="1828800"/>
            <a:ext cx="2290942" cy="4046100"/>
          </a:xfrm>
          <a:prstGeom prst="rect">
            <a:avLst/>
          </a:prstGeom>
        </p:spPr>
      </p:pic>
    </p:spTree>
    <p:extLst>
      <p:ext uri="{BB962C8B-B14F-4D97-AF65-F5344CB8AC3E}">
        <p14:creationId xmlns:p14="http://schemas.microsoft.com/office/powerpoint/2010/main" val="397726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xmlns="" id="{3C4A54A8-95CC-1847-ABC9-EC3F31A0FE23}"/>
              </a:ext>
            </a:extLst>
          </p:cNvPr>
          <p:cNvSpPr/>
          <p:nvPr/>
        </p:nvSpPr>
        <p:spPr>
          <a:xfrm>
            <a:off x="0" y="-12290"/>
            <a:ext cx="9146034" cy="1345260"/>
          </a:xfrm>
          <a:prstGeom prst="rect">
            <a:avLst/>
          </a:prstGeom>
          <a:blipFill>
            <a:blip r:embed="rId3" cstate="print">
              <a:alphaModFix/>
              <a:extLst>
                <a:ext uri="{28A0092B-C50C-407E-A947-70E740481C1C}">
                  <a14:useLocalDpi xmlns:a14="http://schemas.microsoft.com/office/drawing/2010/main"/>
                </a:ext>
              </a:extLst>
            </a:blip>
            <a:srcRect/>
            <a:stretch>
              <a:fillRect b="-275360"/>
            </a:stretch>
          </a:blipFill>
          <a:ln>
            <a:solidFill>
              <a:srgbClr val="161B52"/>
            </a:solidFill>
          </a:ln>
        </p:spPr>
        <p:txBody>
          <a:bodyPr wrap="square" lIns="0" tIns="0" rIns="0" bIns="0" rtlCol="0"/>
          <a:lstStyle/>
          <a:p>
            <a:pPr defTabSz="456047"/>
            <a:endParaRPr>
              <a:solidFill>
                <a:prstClr val="black"/>
              </a:solidFill>
              <a:latin typeface="Calibri"/>
            </a:endParaRPr>
          </a:p>
        </p:txBody>
      </p:sp>
      <p:pic>
        <p:nvPicPr>
          <p:cNvPr id="10" name="Picture 9">
            <a:extLst>
              <a:ext uri="{FF2B5EF4-FFF2-40B4-BE49-F238E27FC236}">
                <a16:creationId xmlns:a16="http://schemas.microsoft.com/office/drawing/2014/main" xmlns="" id="{48E90671-5F30-DD49-91B8-9A463FD4442B}"/>
              </a:ext>
            </a:extLst>
          </p:cNvPr>
          <p:cNvPicPr>
            <a:picLocks noChangeAspect="1"/>
          </p:cNvPicPr>
          <p:nvPr/>
        </p:nvPicPr>
        <p:blipFill>
          <a:blip r:embed="rId4"/>
          <a:stretch>
            <a:fillRect/>
          </a:stretch>
        </p:blipFill>
        <p:spPr>
          <a:xfrm>
            <a:off x="4472856" y="1828800"/>
            <a:ext cx="2282313" cy="4030860"/>
          </a:xfrm>
          <a:prstGeom prst="rect">
            <a:avLst/>
          </a:prstGeom>
        </p:spPr>
      </p:pic>
      <p:pic>
        <p:nvPicPr>
          <p:cNvPr id="14" name="Picture 13">
            <a:extLst>
              <a:ext uri="{FF2B5EF4-FFF2-40B4-BE49-F238E27FC236}">
                <a16:creationId xmlns:a16="http://schemas.microsoft.com/office/drawing/2014/main" xmlns="" id="{1B0EFB4A-B8E6-6149-A17A-5CC98886F12A}"/>
              </a:ext>
            </a:extLst>
          </p:cNvPr>
          <p:cNvPicPr>
            <a:picLocks noChangeAspect="1"/>
          </p:cNvPicPr>
          <p:nvPr/>
        </p:nvPicPr>
        <p:blipFill>
          <a:blip r:embed="rId5"/>
          <a:stretch>
            <a:fillRect/>
          </a:stretch>
        </p:blipFill>
        <p:spPr>
          <a:xfrm>
            <a:off x="304800" y="2296571"/>
            <a:ext cx="1752600" cy="3095318"/>
          </a:xfrm>
          <a:prstGeom prst="rect">
            <a:avLst/>
          </a:prstGeom>
        </p:spPr>
      </p:pic>
    </p:spTree>
    <p:extLst>
      <p:ext uri="{BB962C8B-B14F-4D97-AF65-F5344CB8AC3E}">
        <p14:creationId xmlns:p14="http://schemas.microsoft.com/office/powerpoint/2010/main" val="3686120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077C9E0D-6853-D047-A299-F3150B7D1713}"/>
              </a:ext>
            </a:extLst>
          </p:cNvPr>
          <p:cNvPicPr>
            <a:picLocks noChangeAspect="1"/>
          </p:cNvPicPr>
          <p:nvPr/>
        </p:nvPicPr>
        <p:blipFill>
          <a:blip r:embed="rId3"/>
          <a:stretch>
            <a:fillRect/>
          </a:stretch>
        </p:blipFill>
        <p:spPr>
          <a:xfrm>
            <a:off x="4472858" y="1828800"/>
            <a:ext cx="2282313" cy="4030860"/>
          </a:xfrm>
          <a:prstGeom prst="rect">
            <a:avLst/>
          </a:prstGeom>
        </p:spPr>
      </p:pic>
      <p:sp>
        <p:nvSpPr>
          <p:cNvPr id="18" name="object 2">
            <a:extLst>
              <a:ext uri="{FF2B5EF4-FFF2-40B4-BE49-F238E27FC236}">
                <a16:creationId xmlns:a16="http://schemas.microsoft.com/office/drawing/2014/main" xmlns="" id="{3C4A54A8-95CC-1847-ABC9-EC3F31A0FE23}"/>
              </a:ext>
            </a:extLst>
          </p:cNvPr>
          <p:cNvSpPr/>
          <p:nvPr/>
        </p:nvSpPr>
        <p:spPr>
          <a:xfrm>
            <a:off x="0" y="-12290"/>
            <a:ext cx="9146034" cy="1345260"/>
          </a:xfrm>
          <a:prstGeom prst="rect">
            <a:avLst/>
          </a:prstGeom>
          <a:blipFill>
            <a:blip r:embed="rId4" cstate="print">
              <a:alphaModFix/>
              <a:extLst>
                <a:ext uri="{28A0092B-C50C-407E-A947-70E740481C1C}">
                  <a14:useLocalDpi xmlns:a14="http://schemas.microsoft.com/office/drawing/2010/main"/>
                </a:ext>
              </a:extLst>
            </a:blip>
            <a:srcRect/>
            <a:stretch>
              <a:fillRect b="-275360"/>
            </a:stretch>
          </a:blipFill>
          <a:ln>
            <a:solidFill>
              <a:srgbClr val="161B52"/>
            </a:solidFill>
          </a:ln>
        </p:spPr>
        <p:txBody>
          <a:bodyPr wrap="square" lIns="0" tIns="0" rIns="0" bIns="0" rtlCol="0"/>
          <a:lstStyle/>
          <a:p>
            <a:pPr defTabSz="456047"/>
            <a:endParaRPr>
              <a:solidFill>
                <a:prstClr val="black"/>
              </a:solidFill>
              <a:latin typeface="Calibri"/>
            </a:endParaRPr>
          </a:p>
        </p:txBody>
      </p:sp>
      <p:pic>
        <p:nvPicPr>
          <p:cNvPr id="10" name="Picture 9">
            <a:extLst>
              <a:ext uri="{FF2B5EF4-FFF2-40B4-BE49-F238E27FC236}">
                <a16:creationId xmlns:a16="http://schemas.microsoft.com/office/drawing/2014/main" xmlns="" id="{81B9C360-4A56-FD4F-9479-1F9D6420E855}"/>
              </a:ext>
            </a:extLst>
          </p:cNvPr>
          <p:cNvPicPr>
            <a:picLocks noChangeAspect="1"/>
          </p:cNvPicPr>
          <p:nvPr/>
        </p:nvPicPr>
        <p:blipFill>
          <a:blip r:embed="rId5"/>
          <a:stretch>
            <a:fillRect/>
          </a:stretch>
        </p:blipFill>
        <p:spPr>
          <a:xfrm>
            <a:off x="2388830" y="2296571"/>
            <a:ext cx="1752600" cy="3095318"/>
          </a:xfrm>
          <a:prstGeom prst="rect">
            <a:avLst/>
          </a:prstGeom>
        </p:spPr>
      </p:pic>
      <p:pic>
        <p:nvPicPr>
          <p:cNvPr id="13" name="Picture 12">
            <a:extLst>
              <a:ext uri="{FF2B5EF4-FFF2-40B4-BE49-F238E27FC236}">
                <a16:creationId xmlns:a16="http://schemas.microsoft.com/office/drawing/2014/main" xmlns="" id="{F3007022-865E-014B-AF69-3F738E707050}"/>
              </a:ext>
            </a:extLst>
          </p:cNvPr>
          <p:cNvPicPr>
            <a:picLocks noChangeAspect="1"/>
          </p:cNvPicPr>
          <p:nvPr/>
        </p:nvPicPr>
        <p:blipFill>
          <a:blip r:embed="rId6"/>
          <a:stretch>
            <a:fillRect/>
          </a:stretch>
        </p:blipFill>
        <p:spPr>
          <a:xfrm>
            <a:off x="304800" y="2296571"/>
            <a:ext cx="1752600" cy="3095318"/>
          </a:xfrm>
          <a:prstGeom prst="rect">
            <a:avLst/>
          </a:prstGeom>
        </p:spPr>
      </p:pic>
    </p:spTree>
    <p:extLst>
      <p:ext uri="{BB962C8B-B14F-4D97-AF65-F5344CB8AC3E}">
        <p14:creationId xmlns:p14="http://schemas.microsoft.com/office/powerpoint/2010/main" val="3571164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id="{6EE8999D-F195-A849-8922-937A18CFE81D}"/>
              </a:ext>
            </a:extLst>
          </p:cNvPr>
          <p:cNvPicPr>
            <a:picLocks noChangeAspect="1"/>
          </p:cNvPicPr>
          <p:nvPr/>
        </p:nvPicPr>
        <p:blipFill>
          <a:blip r:embed="rId3"/>
          <a:stretch>
            <a:fillRect/>
          </a:stretch>
        </p:blipFill>
        <p:spPr>
          <a:xfrm>
            <a:off x="4472858" y="2296571"/>
            <a:ext cx="1752600" cy="3095318"/>
          </a:xfrm>
          <a:prstGeom prst="rect">
            <a:avLst/>
          </a:prstGeom>
        </p:spPr>
      </p:pic>
      <p:sp>
        <p:nvSpPr>
          <p:cNvPr id="18" name="object 2">
            <a:extLst>
              <a:ext uri="{FF2B5EF4-FFF2-40B4-BE49-F238E27FC236}">
                <a16:creationId xmlns:a16="http://schemas.microsoft.com/office/drawing/2014/main" xmlns="" id="{3C4A54A8-95CC-1847-ABC9-EC3F31A0FE23}"/>
              </a:ext>
            </a:extLst>
          </p:cNvPr>
          <p:cNvSpPr/>
          <p:nvPr/>
        </p:nvSpPr>
        <p:spPr>
          <a:xfrm>
            <a:off x="0" y="-12290"/>
            <a:ext cx="9146034" cy="1345260"/>
          </a:xfrm>
          <a:prstGeom prst="rect">
            <a:avLst/>
          </a:prstGeom>
          <a:blipFill>
            <a:blip r:embed="rId4" cstate="print">
              <a:alphaModFix/>
              <a:extLst>
                <a:ext uri="{28A0092B-C50C-407E-A947-70E740481C1C}">
                  <a14:useLocalDpi xmlns:a14="http://schemas.microsoft.com/office/drawing/2010/main"/>
                </a:ext>
              </a:extLst>
            </a:blip>
            <a:srcRect/>
            <a:stretch>
              <a:fillRect b="-275360"/>
            </a:stretch>
          </a:blipFill>
          <a:ln>
            <a:solidFill>
              <a:srgbClr val="161B52"/>
            </a:solidFill>
          </a:ln>
        </p:spPr>
        <p:txBody>
          <a:bodyPr wrap="square" lIns="0" tIns="0" rIns="0" bIns="0" rtlCol="0"/>
          <a:lstStyle/>
          <a:p>
            <a:pPr defTabSz="456047"/>
            <a:endParaRPr>
              <a:solidFill>
                <a:prstClr val="black"/>
              </a:solidFill>
              <a:latin typeface="Calibri"/>
            </a:endParaRPr>
          </a:p>
        </p:txBody>
      </p:sp>
      <p:pic>
        <p:nvPicPr>
          <p:cNvPr id="9" name="Picture 8">
            <a:extLst>
              <a:ext uri="{FF2B5EF4-FFF2-40B4-BE49-F238E27FC236}">
                <a16:creationId xmlns:a16="http://schemas.microsoft.com/office/drawing/2014/main" xmlns="" id="{C16519D8-61A2-7C4A-AC1C-EEBBF6EDC7F6}"/>
              </a:ext>
            </a:extLst>
          </p:cNvPr>
          <p:cNvPicPr>
            <a:picLocks noChangeAspect="1"/>
          </p:cNvPicPr>
          <p:nvPr/>
        </p:nvPicPr>
        <p:blipFill>
          <a:blip r:embed="rId5"/>
          <a:stretch>
            <a:fillRect/>
          </a:stretch>
        </p:blipFill>
        <p:spPr>
          <a:xfrm>
            <a:off x="6556887" y="1837612"/>
            <a:ext cx="2281499" cy="4029422"/>
          </a:xfrm>
          <a:prstGeom prst="rect">
            <a:avLst/>
          </a:prstGeom>
        </p:spPr>
      </p:pic>
      <p:pic>
        <p:nvPicPr>
          <p:cNvPr id="10" name="Picture 9">
            <a:extLst>
              <a:ext uri="{FF2B5EF4-FFF2-40B4-BE49-F238E27FC236}">
                <a16:creationId xmlns:a16="http://schemas.microsoft.com/office/drawing/2014/main" xmlns="" id="{D0F158B4-89DD-4E48-9F41-EC71C4FCC4AA}"/>
              </a:ext>
            </a:extLst>
          </p:cNvPr>
          <p:cNvPicPr>
            <a:picLocks noChangeAspect="1"/>
          </p:cNvPicPr>
          <p:nvPr/>
        </p:nvPicPr>
        <p:blipFill>
          <a:blip r:embed="rId6"/>
          <a:stretch>
            <a:fillRect/>
          </a:stretch>
        </p:blipFill>
        <p:spPr>
          <a:xfrm>
            <a:off x="2388830" y="2296571"/>
            <a:ext cx="1752600" cy="3095318"/>
          </a:xfrm>
          <a:prstGeom prst="rect">
            <a:avLst/>
          </a:prstGeom>
        </p:spPr>
      </p:pic>
      <p:pic>
        <p:nvPicPr>
          <p:cNvPr id="13" name="Picture 12">
            <a:extLst>
              <a:ext uri="{FF2B5EF4-FFF2-40B4-BE49-F238E27FC236}">
                <a16:creationId xmlns:a16="http://schemas.microsoft.com/office/drawing/2014/main" xmlns="" id="{47F51B88-2629-B843-80FD-8D4C37A06DA2}"/>
              </a:ext>
            </a:extLst>
          </p:cNvPr>
          <p:cNvPicPr>
            <a:picLocks noChangeAspect="1"/>
          </p:cNvPicPr>
          <p:nvPr/>
        </p:nvPicPr>
        <p:blipFill>
          <a:blip r:embed="rId7"/>
          <a:stretch>
            <a:fillRect/>
          </a:stretch>
        </p:blipFill>
        <p:spPr>
          <a:xfrm>
            <a:off x="304800" y="2296571"/>
            <a:ext cx="1752600" cy="3095318"/>
          </a:xfrm>
          <a:prstGeom prst="rect">
            <a:avLst/>
          </a:prstGeom>
        </p:spPr>
      </p:pic>
    </p:spTree>
    <p:extLst>
      <p:ext uri="{BB962C8B-B14F-4D97-AF65-F5344CB8AC3E}">
        <p14:creationId xmlns:p14="http://schemas.microsoft.com/office/powerpoint/2010/main" val="1549080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19083EC-773D-9546-982F-9BA475FE867A}"/>
              </a:ext>
            </a:extLst>
          </p:cNvPr>
          <p:cNvSpPr/>
          <p:nvPr/>
        </p:nvSpPr>
        <p:spPr>
          <a:xfrm>
            <a:off x="152400" y="0"/>
            <a:ext cx="8839200" cy="6324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BC56F6AD-5E16-E941-844E-E16C77682E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625096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8CAB0A8-B4C0-8444-AF5F-220C78B2E1F9}"/>
              </a:ext>
            </a:extLst>
          </p:cNvPr>
          <p:cNvPicPr>
            <a:picLocks noChangeAspect="1"/>
          </p:cNvPicPr>
          <p:nvPr/>
        </p:nvPicPr>
        <p:blipFill>
          <a:blip r:embed="rId2"/>
          <a:stretch>
            <a:fillRect/>
          </a:stretch>
        </p:blipFill>
        <p:spPr>
          <a:xfrm>
            <a:off x="919480" y="747013"/>
            <a:ext cx="7305040" cy="4967987"/>
          </a:xfrm>
          <a:prstGeom prst="rect">
            <a:avLst/>
          </a:prstGeom>
        </p:spPr>
      </p:pic>
    </p:spTree>
    <p:extLst>
      <p:ext uri="{BB962C8B-B14F-4D97-AF65-F5344CB8AC3E}">
        <p14:creationId xmlns:p14="http://schemas.microsoft.com/office/powerpoint/2010/main" val="692689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6-07 at 11.16.2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390" y="1"/>
            <a:ext cx="9720780" cy="6849266"/>
          </a:xfrm>
          <a:prstGeom prst="rect">
            <a:avLst/>
          </a:prstGeom>
        </p:spPr>
      </p:pic>
    </p:spTree>
    <p:extLst>
      <p:ext uri="{BB962C8B-B14F-4D97-AF65-F5344CB8AC3E}">
        <p14:creationId xmlns:p14="http://schemas.microsoft.com/office/powerpoint/2010/main" val="1556165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F7A4C752-A8C9-A043-9198-AA076C16A0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3" descr="KER Word Mark.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824" y="6465287"/>
            <a:ext cx="714877" cy="20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563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xmlns="" id="{D294AE7C-97DC-1A4B-99A1-E026D2BF4BD0}"/>
              </a:ext>
            </a:extLst>
          </p:cNvPr>
          <p:cNvSpPr/>
          <p:nvPr/>
        </p:nvSpPr>
        <p:spPr>
          <a:xfrm>
            <a:off x="-157099" y="0"/>
            <a:ext cx="9301099" cy="2889504"/>
          </a:xfrm>
          <a:prstGeom prst="rect">
            <a:avLst/>
          </a:prstGeom>
          <a:blipFill>
            <a:blip r:embed="rId3" cstate="print"/>
            <a:stretch>
              <a:fillRect l="-958" t="-68565" r="-384" b="-76040"/>
            </a:stretch>
          </a:blipFill>
        </p:spPr>
        <p:txBody>
          <a:bodyPr wrap="square" lIns="0" tIns="0" rIns="0" bIns="0" rtlCol="0"/>
          <a:lstStyle/>
          <a:p>
            <a:pPr defTabSz="456047"/>
            <a:endParaRPr>
              <a:solidFill>
                <a:prstClr val="black"/>
              </a:solidFill>
              <a:latin typeface="Calibri"/>
            </a:endParaRPr>
          </a:p>
        </p:txBody>
      </p:sp>
      <p:pic>
        <p:nvPicPr>
          <p:cNvPr id="5" name="Picture 4">
            <a:extLst>
              <a:ext uri="{FF2B5EF4-FFF2-40B4-BE49-F238E27FC236}">
                <a16:creationId xmlns:a16="http://schemas.microsoft.com/office/drawing/2014/main" xmlns="" id="{6F0019F7-D964-B443-BD40-2843C9AD5FCE}"/>
              </a:ext>
            </a:extLst>
          </p:cNvPr>
          <p:cNvPicPr>
            <a:picLocks noChangeAspect="1"/>
          </p:cNvPicPr>
          <p:nvPr/>
        </p:nvPicPr>
        <p:blipFill rotWithShape="1">
          <a:blip r:embed="rId4"/>
          <a:srcRect l="1058" t="17517" r="-1058" b="33615"/>
          <a:stretch/>
        </p:blipFill>
        <p:spPr>
          <a:xfrm>
            <a:off x="-10160" y="3200400"/>
            <a:ext cx="9291761" cy="2895600"/>
          </a:xfrm>
          <a:prstGeom prst="rect">
            <a:avLst/>
          </a:prstGeom>
        </p:spPr>
      </p:pic>
      <p:sp>
        <p:nvSpPr>
          <p:cNvPr id="4" name="TextBox 3">
            <a:extLst>
              <a:ext uri="{FF2B5EF4-FFF2-40B4-BE49-F238E27FC236}">
                <a16:creationId xmlns:a16="http://schemas.microsoft.com/office/drawing/2014/main" xmlns="" id="{BACD8F66-B4D9-994A-807B-D834B7CCB21D}"/>
              </a:ext>
            </a:extLst>
          </p:cNvPr>
          <p:cNvSpPr txBox="1"/>
          <p:nvPr/>
        </p:nvSpPr>
        <p:spPr>
          <a:xfrm>
            <a:off x="3581400" y="-49835"/>
            <a:ext cx="5410200" cy="1452398"/>
          </a:xfrm>
          <a:prstGeom prst="rect">
            <a:avLst/>
          </a:prstGeom>
          <a:noFill/>
          <a:effectLst>
            <a:outerShdw blurRad="25400" dist="76200" dir="2700000" algn="tl" rotWithShape="0">
              <a:prstClr val="black">
                <a:alpha val="40000"/>
              </a:prstClr>
            </a:outerShdw>
          </a:effectLst>
        </p:spPr>
        <p:txBody>
          <a:bodyPr wrap="square" rtlCol="0">
            <a:spAutoFit/>
          </a:bodyPr>
          <a:lstStyle/>
          <a:p>
            <a:pPr algn="r"/>
            <a:r>
              <a:rPr lang="en-US" sz="3600" b="1" dirty="0">
                <a:solidFill>
                  <a:srgbClr val="96BEFF"/>
                </a:solidFill>
              </a:rPr>
              <a:t>How do we lose sight of problem and purpose?</a:t>
            </a:r>
          </a:p>
        </p:txBody>
      </p:sp>
      <p:sp>
        <p:nvSpPr>
          <p:cNvPr id="2" name="TextBox 1">
            <a:extLst>
              <a:ext uri="{FF2B5EF4-FFF2-40B4-BE49-F238E27FC236}">
                <a16:creationId xmlns:a16="http://schemas.microsoft.com/office/drawing/2014/main" xmlns="" id="{A9447DEC-D793-9640-B542-948BA2EBEB6A}"/>
              </a:ext>
            </a:extLst>
          </p:cNvPr>
          <p:cNvSpPr txBox="1"/>
          <p:nvPr/>
        </p:nvSpPr>
        <p:spPr>
          <a:xfrm>
            <a:off x="4191000" y="1066800"/>
            <a:ext cx="4724400" cy="830997"/>
          </a:xfrm>
          <a:prstGeom prst="rect">
            <a:avLst/>
          </a:prstGeom>
          <a:noFill/>
        </p:spPr>
        <p:txBody>
          <a:bodyPr wrap="square" rtlCol="0">
            <a:spAutoFit/>
          </a:bodyPr>
          <a:lstStyle/>
          <a:p>
            <a:pPr algn="r"/>
            <a:r>
              <a:rPr lang="en-US" sz="2400" dirty="0">
                <a:solidFill>
                  <a:srgbClr val="DFECFF"/>
                </a:solidFill>
              </a:rPr>
              <a:t>Current Shared Decision Making isn’t necessarily helping</a:t>
            </a:r>
          </a:p>
        </p:txBody>
      </p:sp>
    </p:spTree>
    <p:extLst>
      <p:ext uri="{BB962C8B-B14F-4D97-AF65-F5344CB8AC3E}">
        <p14:creationId xmlns:p14="http://schemas.microsoft.com/office/powerpoint/2010/main" val="13832200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41C95AC9-A289-4F44-B5B6-914BF0D07CC2}"/>
              </a:ext>
            </a:extLst>
          </p:cNvPr>
          <p:cNvSpPr/>
          <p:nvPr/>
        </p:nvSpPr>
        <p:spPr>
          <a:xfrm>
            <a:off x="1221740" y="685800"/>
            <a:ext cx="6700520" cy="492443"/>
          </a:xfrm>
          <a:prstGeom prst="rect">
            <a:avLst/>
          </a:prstGeom>
        </p:spPr>
        <p:txBody>
          <a:bodyPr wrap="square">
            <a:spAutoFit/>
          </a:bodyPr>
          <a:lstStyle/>
          <a:p>
            <a:r>
              <a:rPr lang="en-US" sz="2600" i="1" dirty="0">
                <a:solidFill>
                  <a:srgbClr val="A6CBFF"/>
                </a:solidFill>
              </a:rPr>
              <a:t>“Well, Jack’s dead and the boys have gone”</a:t>
            </a:r>
            <a:endParaRPr lang="en-US" sz="2600" dirty="0"/>
          </a:p>
        </p:txBody>
      </p:sp>
      <p:pic>
        <p:nvPicPr>
          <p:cNvPr id="4" name="Picture 3">
            <a:extLst>
              <a:ext uri="{FF2B5EF4-FFF2-40B4-BE49-F238E27FC236}">
                <a16:creationId xmlns:a16="http://schemas.microsoft.com/office/drawing/2014/main" xmlns="" id="{CC332EBE-1C74-8E48-9A1B-211B0879D7D4}"/>
              </a:ext>
            </a:extLst>
          </p:cNvPr>
          <p:cNvPicPr>
            <a:picLocks noChangeAspect="1"/>
          </p:cNvPicPr>
          <p:nvPr/>
        </p:nvPicPr>
        <p:blipFill>
          <a:blip r:embed="rId3"/>
          <a:stretch>
            <a:fillRect/>
          </a:stretch>
        </p:blipFill>
        <p:spPr>
          <a:xfrm>
            <a:off x="919480" y="1295400"/>
            <a:ext cx="7305040" cy="4967987"/>
          </a:xfrm>
          <a:prstGeom prst="rect">
            <a:avLst/>
          </a:prstGeom>
        </p:spPr>
      </p:pic>
    </p:spTree>
    <p:extLst>
      <p:ext uri="{BB962C8B-B14F-4D97-AF65-F5344CB8AC3E}">
        <p14:creationId xmlns:p14="http://schemas.microsoft.com/office/powerpoint/2010/main" val="3859312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279ECF-333E-C84D-984B-459167D924D1}"/>
              </a:ext>
            </a:extLst>
          </p:cNvPr>
          <p:cNvSpPr>
            <a:spLocks noGrp="1"/>
          </p:cNvSpPr>
          <p:nvPr>
            <p:ph type="title"/>
          </p:nvPr>
        </p:nvSpPr>
        <p:spPr/>
        <p:txBody>
          <a:bodyPr/>
          <a:lstStyle/>
          <a:p>
            <a:r>
              <a:rPr lang="en-US" b="1" dirty="0"/>
              <a:t>What is the problem to which SDM </a:t>
            </a:r>
            <a:br>
              <a:rPr lang="en-US" b="1" dirty="0"/>
            </a:br>
            <a:r>
              <a:rPr lang="en-US" b="1" dirty="0"/>
              <a:t>is the solution?</a:t>
            </a:r>
          </a:p>
        </p:txBody>
      </p:sp>
      <p:sp>
        <p:nvSpPr>
          <p:cNvPr id="3" name="Content Placeholder 2">
            <a:extLst>
              <a:ext uri="{FF2B5EF4-FFF2-40B4-BE49-F238E27FC236}">
                <a16:creationId xmlns:a16="http://schemas.microsoft.com/office/drawing/2014/main" xmlns="" id="{246D7AE5-07ED-E948-BD94-DF5672A740EC}"/>
              </a:ext>
            </a:extLst>
          </p:cNvPr>
          <p:cNvSpPr>
            <a:spLocks noGrp="1"/>
          </p:cNvSpPr>
          <p:nvPr>
            <p:ph idx="1"/>
          </p:nvPr>
        </p:nvSpPr>
        <p:spPr/>
        <p:txBody>
          <a:bodyPr/>
          <a:lstStyle/>
          <a:p>
            <a:pPr lvl="1">
              <a:defRPr/>
            </a:pPr>
            <a:r>
              <a:rPr lang="en-US" sz="2400" dirty="0">
                <a:latin typeface="Arial" charset="0"/>
              </a:rPr>
              <a:t>Poor clinician behavior</a:t>
            </a:r>
          </a:p>
          <a:p>
            <a:pPr lvl="1">
              <a:defRPr/>
            </a:pPr>
            <a:r>
              <a:rPr lang="en-US" sz="2400" dirty="0">
                <a:latin typeface="Arial" charset="0"/>
              </a:rPr>
              <a:t>Insufficient patient involvement</a:t>
            </a:r>
          </a:p>
          <a:p>
            <a:pPr lvl="1">
              <a:defRPr/>
            </a:pPr>
            <a:r>
              <a:rPr lang="en-US" sz="2400" dirty="0">
                <a:latin typeface="Arial" charset="0"/>
              </a:rPr>
              <a:t>Uncaring Interpersonal communication</a:t>
            </a:r>
          </a:p>
          <a:p>
            <a:pPr lvl="1">
              <a:defRPr/>
            </a:pPr>
            <a:r>
              <a:rPr lang="en-US" sz="2400" dirty="0">
                <a:latin typeface="Arial" charset="0"/>
              </a:rPr>
              <a:t>Lack of patient and clinician understanding</a:t>
            </a:r>
          </a:p>
          <a:p>
            <a:pPr lvl="1">
              <a:defRPr/>
            </a:pPr>
            <a:r>
              <a:rPr lang="en-US" sz="2400" dirty="0">
                <a:latin typeface="Arial" charset="0"/>
              </a:rPr>
              <a:t>Underdeveloped empathy</a:t>
            </a:r>
          </a:p>
          <a:p>
            <a:pPr lvl="1">
              <a:defRPr/>
            </a:pPr>
            <a:r>
              <a:rPr lang="en-US" sz="2400" dirty="0">
                <a:latin typeface="Arial" charset="0"/>
              </a:rPr>
              <a:t>Evidence uncertainty</a:t>
            </a:r>
          </a:p>
          <a:p>
            <a:pPr lvl="1">
              <a:defRPr/>
            </a:pPr>
            <a:r>
              <a:rPr lang="en-US" sz="2400" dirty="0">
                <a:latin typeface="Arial" charset="0"/>
              </a:rPr>
              <a:t>Unclear information</a:t>
            </a:r>
          </a:p>
          <a:p>
            <a:pPr lvl="1">
              <a:defRPr/>
            </a:pPr>
            <a:r>
              <a:rPr lang="en-US" sz="2400" dirty="0">
                <a:latin typeface="Arial" charset="0"/>
              </a:rPr>
              <a:t>Variation of patient preference and values</a:t>
            </a:r>
          </a:p>
          <a:p>
            <a:pPr lvl="1">
              <a:defRPr/>
            </a:pPr>
            <a:r>
              <a:rPr lang="en-US" sz="2400" dirty="0">
                <a:latin typeface="Arial" charset="0"/>
              </a:rPr>
              <a:t>Compromised ethical principles</a:t>
            </a:r>
          </a:p>
          <a:p>
            <a:pPr lvl="1">
              <a:defRPr/>
            </a:pPr>
            <a:r>
              <a:rPr lang="en-US" sz="2400" dirty="0">
                <a:latin typeface="Arial" charset="0"/>
              </a:rPr>
              <a:t>Practice variation</a:t>
            </a:r>
          </a:p>
          <a:p>
            <a:pPr lvl="1">
              <a:defRPr/>
            </a:pPr>
            <a:r>
              <a:rPr lang="is-IS" sz="2400" dirty="0">
                <a:latin typeface="Arial" charset="0"/>
              </a:rPr>
              <a:t>…</a:t>
            </a:r>
            <a:endParaRPr lang="en-US" sz="2400" dirty="0">
              <a:latin typeface="Arial" charset="0"/>
            </a:endParaRPr>
          </a:p>
          <a:p>
            <a:pPr>
              <a:spcBef>
                <a:spcPts val="600"/>
              </a:spcBef>
            </a:pPr>
            <a:endParaRPr lang="en-US" sz="2400" dirty="0"/>
          </a:p>
        </p:txBody>
      </p:sp>
    </p:spTree>
    <p:extLst>
      <p:ext uri="{BB962C8B-B14F-4D97-AF65-F5344CB8AC3E}">
        <p14:creationId xmlns:p14="http://schemas.microsoft.com/office/powerpoint/2010/main" val="3453856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279ECF-333E-C84D-984B-459167D924D1}"/>
              </a:ext>
            </a:extLst>
          </p:cNvPr>
          <p:cNvSpPr>
            <a:spLocks noGrp="1"/>
          </p:cNvSpPr>
          <p:nvPr>
            <p:ph type="title"/>
          </p:nvPr>
        </p:nvSpPr>
        <p:spPr/>
        <p:txBody>
          <a:bodyPr/>
          <a:lstStyle/>
          <a:p>
            <a:r>
              <a:rPr lang="en-US" b="1" dirty="0"/>
              <a:t>What is the problem to which SDM </a:t>
            </a:r>
            <a:br>
              <a:rPr lang="en-US" b="1" dirty="0"/>
            </a:br>
            <a:r>
              <a:rPr lang="en-US" b="1" dirty="0"/>
              <a:t>is the solution?</a:t>
            </a:r>
          </a:p>
        </p:txBody>
      </p:sp>
      <p:sp>
        <p:nvSpPr>
          <p:cNvPr id="3" name="Content Placeholder 2">
            <a:extLst>
              <a:ext uri="{FF2B5EF4-FFF2-40B4-BE49-F238E27FC236}">
                <a16:creationId xmlns:a16="http://schemas.microsoft.com/office/drawing/2014/main" xmlns="" id="{246D7AE5-07ED-E948-BD94-DF5672A740EC}"/>
              </a:ext>
            </a:extLst>
          </p:cNvPr>
          <p:cNvSpPr>
            <a:spLocks noGrp="1"/>
          </p:cNvSpPr>
          <p:nvPr>
            <p:ph idx="1"/>
          </p:nvPr>
        </p:nvSpPr>
        <p:spPr/>
        <p:txBody>
          <a:bodyPr/>
          <a:lstStyle/>
          <a:p>
            <a:pPr lvl="1">
              <a:defRPr/>
            </a:pPr>
            <a:r>
              <a:rPr lang="en-US" sz="2400" dirty="0">
                <a:latin typeface="Arial" charset="0"/>
              </a:rPr>
              <a:t>Poor clinician behavior</a:t>
            </a:r>
          </a:p>
          <a:p>
            <a:pPr lvl="1">
              <a:defRPr/>
            </a:pPr>
            <a:r>
              <a:rPr lang="en-US" sz="2400" dirty="0">
                <a:latin typeface="Arial" charset="0"/>
              </a:rPr>
              <a:t>Insufficient patient involvement</a:t>
            </a:r>
          </a:p>
          <a:p>
            <a:pPr lvl="1">
              <a:defRPr/>
            </a:pPr>
            <a:r>
              <a:rPr lang="en-US" sz="2400" dirty="0">
                <a:latin typeface="Arial" charset="0"/>
              </a:rPr>
              <a:t>Uncaring Interpersonal communication</a:t>
            </a:r>
          </a:p>
          <a:p>
            <a:pPr lvl="1">
              <a:defRPr/>
            </a:pPr>
            <a:r>
              <a:rPr lang="en-US" sz="2400" dirty="0">
                <a:latin typeface="Arial" charset="0"/>
              </a:rPr>
              <a:t>Lack of patient and clinician understanding</a:t>
            </a:r>
          </a:p>
          <a:p>
            <a:pPr lvl="1">
              <a:defRPr/>
            </a:pPr>
            <a:r>
              <a:rPr lang="en-US" sz="2400" dirty="0">
                <a:latin typeface="Arial" charset="0"/>
              </a:rPr>
              <a:t>Underdeveloped empathy</a:t>
            </a:r>
          </a:p>
          <a:p>
            <a:pPr lvl="1">
              <a:defRPr/>
            </a:pPr>
            <a:r>
              <a:rPr lang="en-US" sz="2400" dirty="0">
                <a:latin typeface="Arial" charset="0"/>
              </a:rPr>
              <a:t>Evidence uncertainty</a:t>
            </a:r>
          </a:p>
          <a:p>
            <a:pPr lvl="1">
              <a:defRPr/>
            </a:pPr>
            <a:r>
              <a:rPr lang="en-US" sz="2400" dirty="0">
                <a:latin typeface="Arial" charset="0"/>
              </a:rPr>
              <a:t>Unclear information</a:t>
            </a:r>
          </a:p>
          <a:p>
            <a:pPr lvl="1">
              <a:defRPr/>
            </a:pPr>
            <a:r>
              <a:rPr lang="en-US" sz="2400" dirty="0">
                <a:latin typeface="Arial" charset="0"/>
              </a:rPr>
              <a:t>Variation of patient preference and values</a:t>
            </a:r>
          </a:p>
          <a:p>
            <a:pPr lvl="1">
              <a:defRPr/>
            </a:pPr>
            <a:r>
              <a:rPr lang="en-US" sz="2400" dirty="0">
                <a:latin typeface="Arial" charset="0"/>
              </a:rPr>
              <a:t>Compromised ethical principles</a:t>
            </a:r>
          </a:p>
          <a:p>
            <a:pPr lvl="1">
              <a:defRPr/>
            </a:pPr>
            <a:r>
              <a:rPr lang="en-US" sz="2400" dirty="0">
                <a:latin typeface="Arial" charset="0"/>
              </a:rPr>
              <a:t>Practice variation</a:t>
            </a:r>
          </a:p>
          <a:p>
            <a:pPr lvl="1">
              <a:defRPr/>
            </a:pPr>
            <a:r>
              <a:rPr lang="is-IS" sz="2400" dirty="0">
                <a:latin typeface="Arial" charset="0"/>
              </a:rPr>
              <a:t>…</a:t>
            </a:r>
            <a:endParaRPr lang="en-US" sz="2400" dirty="0">
              <a:latin typeface="Arial" charset="0"/>
            </a:endParaRPr>
          </a:p>
          <a:p>
            <a:pPr>
              <a:spcBef>
                <a:spcPts val="600"/>
              </a:spcBef>
            </a:pPr>
            <a:endParaRPr lang="en-US" sz="2400" dirty="0"/>
          </a:p>
        </p:txBody>
      </p:sp>
      <p:pic>
        <p:nvPicPr>
          <p:cNvPr id="5" name="Picture 4">
            <a:extLst>
              <a:ext uri="{FF2B5EF4-FFF2-40B4-BE49-F238E27FC236}">
                <a16:creationId xmlns:a16="http://schemas.microsoft.com/office/drawing/2014/main" xmlns="" id="{6EAB2B49-7EE3-E349-A25F-45C3AFCD8B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286000"/>
            <a:ext cx="6917452" cy="5364227"/>
          </a:xfrm>
          <a:prstGeom prst="rect">
            <a:avLst/>
          </a:prstGeom>
        </p:spPr>
      </p:pic>
    </p:spTree>
    <p:extLst>
      <p:ext uri="{BB962C8B-B14F-4D97-AF65-F5344CB8AC3E}">
        <p14:creationId xmlns:p14="http://schemas.microsoft.com/office/powerpoint/2010/main" val="2129940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430AD50C-5B94-8C49-B165-CC9C1CFAF41F}"/>
              </a:ext>
            </a:extLst>
          </p:cNvPr>
          <p:cNvPicPr>
            <a:picLocks noChangeAspect="1"/>
          </p:cNvPicPr>
          <p:nvPr/>
        </p:nvPicPr>
        <p:blipFill>
          <a:blip r:embed="rId3"/>
          <a:stretch>
            <a:fillRect/>
          </a:stretch>
        </p:blipFill>
        <p:spPr>
          <a:xfrm>
            <a:off x="76200" y="76200"/>
            <a:ext cx="1316606" cy="952500"/>
          </a:xfrm>
          <a:prstGeom prst="rect">
            <a:avLst/>
          </a:prstGeom>
        </p:spPr>
      </p:pic>
      <p:pic>
        <p:nvPicPr>
          <p:cNvPr id="3" name="Picture 2">
            <a:extLst>
              <a:ext uri="{FF2B5EF4-FFF2-40B4-BE49-F238E27FC236}">
                <a16:creationId xmlns:a16="http://schemas.microsoft.com/office/drawing/2014/main" xmlns="" id="{817239FE-A121-1642-9AB4-30F77C37A5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2286000"/>
            <a:ext cx="6917452" cy="5364227"/>
          </a:xfrm>
          <a:prstGeom prst="rect">
            <a:avLst/>
          </a:prstGeom>
        </p:spPr>
      </p:pic>
      <p:sp>
        <p:nvSpPr>
          <p:cNvPr id="5" name="Title 1">
            <a:extLst>
              <a:ext uri="{FF2B5EF4-FFF2-40B4-BE49-F238E27FC236}">
                <a16:creationId xmlns:a16="http://schemas.microsoft.com/office/drawing/2014/main" xmlns="" id="{C23F54F7-4CAB-2F49-96E4-1CC2B985A483}"/>
              </a:ext>
            </a:extLst>
          </p:cNvPr>
          <p:cNvSpPr txBox="1">
            <a:spLocks/>
          </p:cNvSpPr>
          <p:nvPr/>
        </p:nvSpPr>
        <p:spPr>
          <a:xfrm>
            <a:off x="1693026" y="-253538"/>
            <a:ext cx="7827264" cy="1371600"/>
          </a:xfrm>
          <a:prstGeom prst="rect">
            <a:avLst/>
          </a:prstGeom>
        </p:spPr>
        <p:txBody>
          <a:bodyPr vert="horz" lIns="0" tIns="45720" rIns="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nSpc>
                <a:spcPct val="120000"/>
              </a:lnSpc>
            </a:pPr>
            <a:r>
              <a:rPr lang="en-US" b="1" dirty="0"/>
              <a:t>What is the purpose of SDM?</a:t>
            </a:r>
            <a:endParaRPr lang="en-US" sz="2400" dirty="0">
              <a:solidFill>
                <a:srgbClr val="B9D6FF"/>
              </a:solidFill>
            </a:endParaRPr>
          </a:p>
        </p:txBody>
      </p:sp>
      <p:sp>
        <p:nvSpPr>
          <p:cNvPr id="6" name="Rectangle 5">
            <a:extLst>
              <a:ext uri="{FF2B5EF4-FFF2-40B4-BE49-F238E27FC236}">
                <a16:creationId xmlns:a16="http://schemas.microsoft.com/office/drawing/2014/main" xmlns="" id="{0115064B-59D4-A24D-9A77-2D8B7F044A49}"/>
              </a:ext>
            </a:extLst>
          </p:cNvPr>
          <p:cNvSpPr/>
          <p:nvPr/>
        </p:nvSpPr>
        <p:spPr>
          <a:xfrm>
            <a:off x="1600200" y="1359699"/>
            <a:ext cx="4572000" cy="1015663"/>
          </a:xfrm>
          <a:prstGeom prst="rect">
            <a:avLst/>
          </a:prstGeom>
        </p:spPr>
        <p:txBody>
          <a:bodyPr>
            <a:spAutoFit/>
          </a:bodyPr>
          <a:lstStyle/>
          <a:p>
            <a:r>
              <a:rPr lang="en-US" sz="2000" dirty="0">
                <a:solidFill>
                  <a:srgbClr val="B9D6FF"/>
                </a:solidFill>
              </a:rPr>
              <a:t>The purpose of SDM, like all medical decision making is to advance patient problems</a:t>
            </a:r>
            <a:endParaRPr lang="en-US" sz="2000" dirty="0"/>
          </a:p>
        </p:txBody>
      </p:sp>
    </p:spTree>
    <p:extLst>
      <p:ext uri="{BB962C8B-B14F-4D97-AF65-F5344CB8AC3E}">
        <p14:creationId xmlns:p14="http://schemas.microsoft.com/office/powerpoint/2010/main" val="854650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60FDC538-A5EB-974B-8004-DE41B29F5FFC}"/>
              </a:ext>
            </a:extLst>
          </p:cNvPr>
          <p:cNvSpPr/>
          <p:nvPr/>
        </p:nvSpPr>
        <p:spPr>
          <a:xfrm>
            <a:off x="6172200" y="6258030"/>
            <a:ext cx="216726" cy="230832"/>
          </a:xfrm>
          <a:prstGeom prst="rect">
            <a:avLst/>
          </a:prstGeom>
        </p:spPr>
        <p:txBody>
          <a:bodyPr wrap="none">
            <a:spAutoFit/>
          </a:bodyPr>
          <a:lstStyle/>
          <a:p>
            <a:r>
              <a:rPr lang="en-US" sz="900" dirty="0">
                <a:solidFill>
                  <a:srgbClr val="78B0FF"/>
                </a:solidFill>
                <a:latin typeface="Arial" charset="0"/>
                <a:sym typeface="Arial" charset="0"/>
              </a:rPr>
              <a:t> </a:t>
            </a:r>
            <a:endParaRPr lang="en-US" sz="900" dirty="0"/>
          </a:p>
        </p:txBody>
      </p:sp>
      <p:sp>
        <p:nvSpPr>
          <p:cNvPr id="11" name="Title 1">
            <a:extLst>
              <a:ext uri="{FF2B5EF4-FFF2-40B4-BE49-F238E27FC236}">
                <a16:creationId xmlns:a16="http://schemas.microsoft.com/office/drawing/2014/main" xmlns="" id="{F39B9728-BB95-9545-9C25-F31FFC16BF14}"/>
              </a:ext>
            </a:extLst>
          </p:cNvPr>
          <p:cNvSpPr txBox="1">
            <a:spLocks/>
          </p:cNvSpPr>
          <p:nvPr/>
        </p:nvSpPr>
        <p:spPr>
          <a:xfrm>
            <a:off x="1828800" y="1524000"/>
            <a:ext cx="4038600" cy="1447800"/>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lnSpc>
                <a:spcPct val="110000"/>
              </a:lnSpc>
            </a:pPr>
            <a:r>
              <a:rPr lang="en-US" sz="4400" b="1" dirty="0">
                <a:solidFill>
                  <a:srgbClr val="B9D6FF"/>
                </a:solidFill>
              </a:rPr>
              <a:t>Is there problem oriented</a:t>
            </a:r>
            <a:br>
              <a:rPr lang="en-US" sz="4400" b="1" dirty="0">
                <a:solidFill>
                  <a:srgbClr val="B9D6FF"/>
                </a:solidFill>
              </a:rPr>
            </a:br>
            <a:r>
              <a:rPr lang="en-US" sz="4400" b="1" dirty="0">
                <a:solidFill>
                  <a:srgbClr val="B9D6FF"/>
                </a:solidFill>
              </a:rPr>
              <a:t>SDM</a:t>
            </a:r>
          </a:p>
        </p:txBody>
      </p:sp>
      <p:sp>
        <p:nvSpPr>
          <p:cNvPr id="3" name="TextBox 2">
            <a:extLst>
              <a:ext uri="{FF2B5EF4-FFF2-40B4-BE49-F238E27FC236}">
                <a16:creationId xmlns:a16="http://schemas.microsoft.com/office/drawing/2014/main" xmlns="" id="{CDA885B9-DA05-794E-870D-BC4BF19BB8BE}"/>
              </a:ext>
            </a:extLst>
          </p:cNvPr>
          <p:cNvSpPr txBox="1"/>
          <p:nvPr/>
        </p:nvSpPr>
        <p:spPr>
          <a:xfrm>
            <a:off x="622300" y="3111500"/>
            <a:ext cx="184731" cy="9325630"/>
          </a:xfrm>
          <a:prstGeom prst="rect">
            <a:avLst/>
          </a:prstGeom>
          <a:noFill/>
        </p:spPr>
        <p:txBody>
          <a:bodyPr wrap="none" rtlCol="0">
            <a:spAutoFit/>
          </a:bodyPr>
          <a:lstStyle/>
          <a:p>
            <a:endParaRPr lang="en-US" sz="60000" b="1" dirty="0"/>
          </a:p>
        </p:txBody>
      </p:sp>
      <p:sp>
        <p:nvSpPr>
          <p:cNvPr id="10" name="Rectangle 9">
            <a:extLst>
              <a:ext uri="{FF2B5EF4-FFF2-40B4-BE49-F238E27FC236}">
                <a16:creationId xmlns:a16="http://schemas.microsoft.com/office/drawing/2014/main" xmlns="" id="{1247E261-C355-A547-9540-A604CDD56E9D}"/>
              </a:ext>
            </a:extLst>
          </p:cNvPr>
          <p:cNvSpPr/>
          <p:nvPr/>
        </p:nvSpPr>
        <p:spPr>
          <a:xfrm>
            <a:off x="-1532104" y="-914400"/>
            <a:ext cx="4493538" cy="8556188"/>
          </a:xfrm>
          <a:prstGeom prst="rect">
            <a:avLst/>
          </a:prstGeom>
        </p:spPr>
        <p:txBody>
          <a:bodyPr wrap="none">
            <a:spAutoFit/>
          </a:bodyPr>
          <a:lstStyle/>
          <a:p>
            <a:r>
              <a:rPr lang="en-US" sz="55000" b="1" dirty="0"/>
              <a:t>?</a:t>
            </a:r>
          </a:p>
        </p:txBody>
      </p:sp>
    </p:spTree>
    <p:extLst>
      <p:ext uri="{BB962C8B-B14F-4D97-AF65-F5344CB8AC3E}">
        <p14:creationId xmlns:p14="http://schemas.microsoft.com/office/powerpoint/2010/main" val="1110198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60FDC538-A5EB-974B-8004-DE41B29F5FFC}"/>
              </a:ext>
            </a:extLst>
          </p:cNvPr>
          <p:cNvSpPr/>
          <p:nvPr/>
        </p:nvSpPr>
        <p:spPr>
          <a:xfrm>
            <a:off x="6172200" y="6258030"/>
            <a:ext cx="216726" cy="230832"/>
          </a:xfrm>
          <a:prstGeom prst="rect">
            <a:avLst/>
          </a:prstGeom>
        </p:spPr>
        <p:txBody>
          <a:bodyPr wrap="none">
            <a:spAutoFit/>
          </a:bodyPr>
          <a:lstStyle/>
          <a:p>
            <a:r>
              <a:rPr lang="en-US" sz="900" dirty="0">
                <a:solidFill>
                  <a:srgbClr val="78B0FF"/>
                </a:solidFill>
                <a:latin typeface="Arial" charset="0"/>
                <a:sym typeface="Arial" charset="0"/>
              </a:rPr>
              <a:t> </a:t>
            </a:r>
            <a:endParaRPr lang="en-US" sz="900" dirty="0"/>
          </a:p>
        </p:txBody>
      </p:sp>
      <p:sp>
        <p:nvSpPr>
          <p:cNvPr id="3" name="TextBox 2">
            <a:extLst>
              <a:ext uri="{FF2B5EF4-FFF2-40B4-BE49-F238E27FC236}">
                <a16:creationId xmlns:a16="http://schemas.microsoft.com/office/drawing/2014/main" xmlns="" id="{CDA885B9-DA05-794E-870D-BC4BF19BB8BE}"/>
              </a:ext>
            </a:extLst>
          </p:cNvPr>
          <p:cNvSpPr txBox="1"/>
          <p:nvPr/>
        </p:nvSpPr>
        <p:spPr>
          <a:xfrm>
            <a:off x="622300" y="3111500"/>
            <a:ext cx="184731" cy="9325630"/>
          </a:xfrm>
          <a:prstGeom prst="rect">
            <a:avLst/>
          </a:prstGeom>
          <a:noFill/>
        </p:spPr>
        <p:txBody>
          <a:bodyPr wrap="none" rtlCol="0">
            <a:spAutoFit/>
          </a:bodyPr>
          <a:lstStyle/>
          <a:p>
            <a:endParaRPr lang="en-US" sz="60000" b="1" dirty="0"/>
          </a:p>
        </p:txBody>
      </p:sp>
      <p:pic>
        <p:nvPicPr>
          <p:cNvPr id="6" name="Picture 5">
            <a:extLst>
              <a:ext uri="{FF2B5EF4-FFF2-40B4-BE49-F238E27FC236}">
                <a16:creationId xmlns:a16="http://schemas.microsoft.com/office/drawing/2014/main" xmlns="" id="{CCC1DCB0-9FB1-7943-8EA8-B66686BB58B6}"/>
              </a:ext>
            </a:extLst>
          </p:cNvPr>
          <p:cNvPicPr>
            <a:picLocks noChangeAspect="1"/>
          </p:cNvPicPr>
          <p:nvPr/>
        </p:nvPicPr>
        <p:blipFill>
          <a:blip r:embed="rId3"/>
          <a:stretch>
            <a:fillRect/>
          </a:stretch>
        </p:blipFill>
        <p:spPr>
          <a:xfrm>
            <a:off x="437159" y="457200"/>
            <a:ext cx="2001241" cy="1447800"/>
          </a:xfrm>
          <a:prstGeom prst="rect">
            <a:avLst/>
          </a:prstGeom>
        </p:spPr>
      </p:pic>
      <p:pic>
        <p:nvPicPr>
          <p:cNvPr id="12" name="Picture 11">
            <a:extLst>
              <a:ext uri="{FF2B5EF4-FFF2-40B4-BE49-F238E27FC236}">
                <a16:creationId xmlns:a16="http://schemas.microsoft.com/office/drawing/2014/main" xmlns="" id="{F0AAC5AC-1DCA-784D-A719-A1462FBAB9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400" y="-685800"/>
            <a:ext cx="6375161" cy="6858000"/>
          </a:xfrm>
          <a:prstGeom prst="rect">
            <a:avLst/>
          </a:prstGeom>
        </p:spPr>
      </p:pic>
      <p:pic>
        <p:nvPicPr>
          <p:cNvPr id="13" name="Picture 12">
            <a:extLst>
              <a:ext uri="{FF2B5EF4-FFF2-40B4-BE49-F238E27FC236}">
                <a16:creationId xmlns:a16="http://schemas.microsoft.com/office/drawing/2014/main" xmlns="" id="{F9B95F09-3327-B948-A767-28BF10D3C2DB}"/>
              </a:ext>
            </a:extLst>
          </p:cNvPr>
          <p:cNvPicPr>
            <a:picLocks noChangeAspect="1"/>
          </p:cNvPicPr>
          <p:nvPr/>
        </p:nvPicPr>
        <p:blipFill>
          <a:blip r:embed="rId3"/>
          <a:stretch>
            <a:fillRect/>
          </a:stretch>
        </p:blipFill>
        <p:spPr>
          <a:xfrm>
            <a:off x="437159" y="4495800"/>
            <a:ext cx="2001241" cy="1447800"/>
          </a:xfrm>
          <a:prstGeom prst="rect">
            <a:avLst/>
          </a:prstGeom>
        </p:spPr>
      </p:pic>
      <p:pic>
        <p:nvPicPr>
          <p:cNvPr id="14" name="Picture 13">
            <a:extLst>
              <a:ext uri="{FF2B5EF4-FFF2-40B4-BE49-F238E27FC236}">
                <a16:creationId xmlns:a16="http://schemas.microsoft.com/office/drawing/2014/main" xmlns="" id="{2A63DB5D-9EBF-3A43-9E1B-B50248C4DD68}"/>
              </a:ext>
            </a:extLst>
          </p:cNvPr>
          <p:cNvPicPr>
            <a:picLocks noChangeAspect="1"/>
          </p:cNvPicPr>
          <p:nvPr/>
        </p:nvPicPr>
        <p:blipFill>
          <a:blip r:embed="rId3"/>
          <a:stretch>
            <a:fillRect/>
          </a:stretch>
        </p:blipFill>
        <p:spPr>
          <a:xfrm>
            <a:off x="6162098" y="457200"/>
            <a:ext cx="2001241" cy="1447800"/>
          </a:xfrm>
          <a:prstGeom prst="rect">
            <a:avLst/>
          </a:prstGeom>
        </p:spPr>
      </p:pic>
      <p:pic>
        <p:nvPicPr>
          <p:cNvPr id="15" name="Picture 14">
            <a:extLst>
              <a:ext uri="{FF2B5EF4-FFF2-40B4-BE49-F238E27FC236}">
                <a16:creationId xmlns:a16="http://schemas.microsoft.com/office/drawing/2014/main" xmlns="" id="{BD0CA7DD-F2A6-1D4A-8A7A-932D69D1CA7D}"/>
              </a:ext>
            </a:extLst>
          </p:cNvPr>
          <p:cNvPicPr>
            <a:picLocks noChangeAspect="1"/>
          </p:cNvPicPr>
          <p:nvPr/>
        </p:nvPicPr>
        <p:blipFill>
          <a:blip r:embed="rId3"/>
          <a:stretch>
            <a:fillRect/>
          </a:stretch>
        </p:blipFill>
        <p:spPr>
          <a:xfrm>
            <a:off x="6162098" y="4495800"/>
            <a:ext cx="2001241" cy="1447800"/>
          </a:xfrm>
          <a:prstGeom prst="rect">
            <a:avLst/>
          </a:prstGeom>
        </p:spPr>
      </p:pic>
    </p:spTree>
    <p:extLst>
      <p:ext uri="{BB962C8B-B14F-4D97-AF65-F5344CB8AC3E}">
        <p14:creationId xmlns:p14="http://schemas.microsoft.com/office/powerpoint/2010/main" val="170941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xit" presetSubtype="0" fill="hold" nodeType="withEffect">
                                  <p:stCondLst>
                                    <p:cond delay="1000"/>
                                  </p:stCondLst>
                                  <p:childTnLst>
                                    <p:animEffect transition="out" filter="dissolv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par>
                                <p:cTn id="11" presetID="9" presetClass="entr" presetSubtype="0" fill="hold" nodeType="withEffect">
                                  <p:stCondLst>
                                    <p:cond delay="120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xit" presetSubtype="0" fill="hold" nodeType="withEffect">
                                  <p:stCondLst>
                                    <p:cond delay="2200"/>
                                  </p:stCondLst>
                                  <p:childTnLst>
                                    <p:animEffect transition="out" filter="dissolve">
                                      <p:cBhvr>
                                        <p:cTn id="15" dur="500"/>
                                        <p:tgtEl>
                                          <p:spTgt spid="15"/>
                                        </p:tgtEl>
                                      </p:cBhvr>
                                    </p:animEffect>
                                    <p:set>
                                      <p:cBhvr>
                                        <p:cTn id="16" dur="1" fill="hold">
                                          <p:stCondLst>
                                            <p:cond delay="499"/>
                                          </p:stCondLst>
                                        </p:cTn>
                                        <p:tgtEl>
                                          <p:spTgt spid="15"/>
                                        </p:tgtEl>
                                        <p:attrNameLst>
                                          <p:attrName>style.visibility</p:attrName>
                                        </p:attrNameLst>
                                      </p:cBhvr>
                                      <p:to>
                                        <p:strVal val="hidden"/>
                                      </p:to>
                                    </p:set>
                                  </p:childTnLst>
                                </p:cTn>
                              </p:par>
                              <p:par>
                                <p:cTn id="17" presetID="9" presetClass="entr" presetSubtype="0" fill="hold" nodeType="withEffect">
                                  <p:stCondLst>
                                    <p:cond delay="240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par>
                                <p:cTn id="20" presetID="9" presetClass="exit" presetSubtype="0" fill="hold" nodeType="withEffect">
                                  <p:stCondLst>
                                    <p:cond delay="3400"/>
                                  </p:stCondLst>
                                  <p:childTnLst>
                                    <p:animEffect transition="out" filter="dissolv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par>
                                <p:cTn id="23" presetID="9" presetClass="entr" presetSubtype="0" fill="hold" nodeType="withEffect">
                                  <p:stCondLst>
                                    <p:cond delay="3600"/>
                                  </p:stCondLst>
                                  <p:childTnLst>
                                    <p:set>
                                      <p:cBhvr>
                                        <p:cTn id="24" dur="1" fill="hold">
                                          <p:stCondLst>
                                            <p:cond delay="0"/>
                                          </p:stCondLst>
                                        </p:cTn>
                                        <p:tgtEl>
                                          <p:spTgt spid="13"/>
                                        </p:tgtEl>
                                        <p:attrNameLst>
                                          <p:attrName>style.visibility</p:attrName>
                                        </p:attrNameLst>
                                      </p:cBhvr>
                                      <p:to>
                                        <p:strVal val="visible"/>
                                      </p:to>
                                    </p:set>
                                    <p:animEffect transition="in" filter="dissolve">
                                      <p:cBhvr>
                                        <p:cTn id="25" dur="500"/>
                                        <p:tgtEl>
                                          <p:spTgt spid="13"/>
                                        </p:tgtEl>
                                      </p:cBhvr>
                                    </p:animEffect>
                                  </p:childTnLst>
                                </p:cTn>
                              </p:par>
                              <p:par>
                                <p:cTn id="26" presetID="9" presetClass="entr" presetSubtype="0" fill="hold" nodeType="withEffect">
                                  <p:stCondLst>
                                    <p:cond delay="4600"/>
                                  </p:stCondLst>
                                  <p:childTnLst>
                                    <p:set>
                                      <p:cBhvr>
                                        <p:cTn id="27" dur="1" fill="hold">
                                          <p:stCondLst>
                                            <p:cond delay="0"/>
                                          </p:stCondLst>
                                        </p:cTn>
                                        <p:tgtEl>
                                          <p:spTgt spid="6"/>
                                        </p:tgtEl>
                                        <p:attrNameLst>
                                          <p:attrName>style.visibility</p:attrName>
                                        </p:attrNameLst>
                                      </p:cBhvr>
                                      <p:to>
                                        <p:strVal val="visible"/>
                                      </p:to>
                                    </p:set>
                                    <p:animEffect transition="in" filter="dissolve">
                                      <p:cBhvr>
                                        <p:cTn id="28" dur="500"/>
                                        <p:tgtEl>
                                          <p:spTgt spid="6"/>
                                        </p:tgtEl>
                                      </p:cBhvr>
                                    </p:animEffect>
                                  </p:childTnLst>
                                </p:cTn>
                              </p:par>
                              <p:par>
                                <p:cTn id="29" presetID="9" presetClass="entr" presetSubtype="0" fill="hold" nodeType="withEffect">
                                  <p:stCondLst>
                                    <p:cond delay="460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par>
                                <p:cTn id="32" presetID="9" presetClass="entr" presetSubtype="0" fill="hold" nodeType="withEffect">
                                  <p:stCondLst>
                                    <p:cond delay="4600"/>
                                  </p:stCondLst>
                                  <p:childTnLst>
                                    <p:set>
                                      <p:cBhvr>
                                        <p:cTn id="33" dur="1" fill="hold">
                                          <p:stCondLst>
                                            <p:cond delay="0"/>
                                          </p:stCondLst>
                                        </p:cTn>
                                        <p:tgtEl>
                                          <p:spTgt spid="15"/>
                                        </p:tgtEl>
                                        <p:attrNameLst>
                                          <p:attrName>style.visibility</p:attrName>
                                        </p:attrNameLst>
                                      </p:cBhvr>
                                      <p:to>
                                        <p:strVal val="visible"/>
                                      </p:to>
                                    </p:set>
                                    <p:animEffect transition="in" filter="dissolv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15E6FAE7-4014-5E4B-98C5-5803633871AA}"/>
              </a:ext>
            </a:extLst>
          </p:cNvPr>
          <p:cNvPicPr>
            <a:picLocks noChangeAspect="1"/>
          </p:cNvPicPr>
          <p:nvPr/>
        </p:nvPicPr>
        <p:blipFill>
          <a:blip r:embed="rId3"/>
          <a:stretch>
            <a:fillRect/>
          </a:stretch>
        </p:blipFill>
        <p:spPr>
          <a:xfrm>
            <a:off x="76200" y="76200"/>
            <a:ext cx="1316606" cy="952500"/>
          </a:xfrm>
          <a:prstGeom prst="rect">
            <a:avLst/>
          </a:prstGeom>
        </p:spPr>
      </p:pic>
      <p:sp>
        <p:nvSpPr>
          <p:cNvPr id="8" name="Title 1">
            <a:extLst>
              <a:ext uri="{FF2B5EF4-FFF2-40B4-BE49-F238E27FC236}">
                <a16:creationId xmlns:a16="http://schemas.microsoft.com/office/drawing/2014/main" xmlns="" id="{C35CEC13-17B3-F342-B485-54CC52B6BBE6}"/>
              </a:ext>
            </a:extLst>
          </p:cNvPr>
          <p:cNvSpPr txBox="1">
            <a:spLocks/>
          </p:cNvSpPr>
          <p:nvPr/>
        </p:nvSpPr>
        <p:spPr>
          <a:xfrm>
            <a:off x="1693026" y="-253538"/>
            <a:ext cx="7827264" cy="1371600"/>
          </a:xfrm>
          <a:prstGeom prst="rect">
            <a:avLst/>
          </a:prstGeom>
        </p:spPr>
        <p:txBody>
          <a:bodyPr vert="horz" lIns="0" tIns="45720" rIns="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nSpc>
                <a:spcPct val="120000"/>
              </a:lnSpc>
            </a:pPr>
            <a:r>
              <a:rPr lang="en-US" b="1" dirty="0"/>
              <a:t>Rachel</a:t>
            </a:r>
            <a:r>
              <a:rPr lang="en-US" dirty="0"/>
              <a:t/>
            </a:r>
            <a:br>
              <a:rPr lang="en-US" dirty="0"/>
            </a:br>
            <a:r>
              <a:rPr lang="en-US" sz="2400" dirty="0">
                <a:solidFill>
                  <a:srgbClr val="B9D6FF"/>
                </a:solidFill>
              </a:rPr>
              <a:t>1: Dissatisfied with her birth control</a:t>
            </a:r>
          </a:p>
        </p:txBody>
      </p:sp>
      <p:pic>
        <p:nvPicPr>
          <p:cNvPr id="15" name="Picture 14">
            <a:extLst>
              <a:ext uri="{FF2B5EF4-FFF2-40B4-BE49-F238E27FC236}">
                <a16:creationId xmlns:a16="http://schemas.microsoft.com/office/drawing/2014/main" xmlns="" id="{28ED9494-4803-544A-8412-D157DB48DB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7553" y="1143000"/>
            <a:ext cx="5662965" cy="6087687"/>
          </a:xfrm>
          <a:prstGeom prst="rect">
            <a:avLst/>
          </a:prstGeom>
        </p:spPr>
      </p:pic>
    </p:spTree>
    <p:extLst>
      <p:ext uri="{BB962C8B-B14F-4D97-AF65-F5344CB8AC3E}">
        <p14:creationId xmlns:p14="http://schemas.microsoft.com/office/powerpoint/2010/main" val="1663707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9F3E6D71-9F42-A347-A9BF-923326EF3D41}"/>
              </a:ext>
            </a:extLst>
          </p:cNvPr>
          <p:cNvPicPr>
            <a:picLocks noChangeAspect="1"/>
          </p:cNvPicPr>
          <p:nvPr/>
        </p:nvPicPr>
        <p:blipFill>
          <a:blip r:embed="rId3"/>
          <a:stretch>
            <a:fillRect/>
          </a:stretch>
        </p:blipFill>
        <p:spPr>
          <a:xfrm>
            <a:off x="76200" y="76200"/>
            <a:ext cx="1316606" cy="952500"/>
          </a:xfrm>
          <a:prstGeom prst="rect">
            <a:avLst/>
          </a:prstGeom>
        </p:spPr>
      </p:pic>
      <p:sp>
        <p:nvSpPr>
          <p:cNvPr id="9" name="Title 1">
            <a:extLst>
              <a:ext uri="{FF2B5EF4-FFF2-40B4-BE49-F238E27FC236}">
                <a16:creationId xmlns:a16="http://schemas.microsoft.com/office/drawing/2014/main" xmlns="" id="{45DD1894-F6F8-F04D-A354-AF8CB0BE3005}"/>
              </a:ext>
            </a:extLst>
          </p:cNvPr>
          <p:cNvSpPr txBox="1">
            <a:spLocks/>
          </p:cNvSpPr>
          <p:nvPr/>
        </p:nvSpPr>
        <p:spPr>
          <a:xfrm>
            <a:off x="1693026" y="-253538"/>
            <a:ext cx="7827264" cy="1371600"/>
          </a:xfrm>
          <a:prstGeom prst="rect">
            <a:avLst/>
          </a:prstGeom>
        </p:spPr>
        <p:txBody>
          <a:bodyPr vert="horz" lIns="0" tIns="45720" rIns="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nSpc>
                <a:spcPct val="120000"/>
              </a:lnSpc>
            </a:pPr>
            <a:r>
              <a:rPr lang="en-US" b="1" dirty="0"/>
              <a:t>Rachel</a:t>
            </a:r>
            <a:r>
              <a:rPr lang="en-US" dirty="0"/>
              <a:t/>
            </a:r>
            <a:br>
              <a:rPr lang="en-US" dirty="0"/>
            </a:br>
            <a:r>
              <a:rPr lang="en-US" sz="2400" dirty="0">
                <a:solidFill>
                  <a:srgbClr val="B9D6FF"/>
                </a:solidFill>
              </a:rPr>
              <a:t>2: Conflicted by the baby’s delivery</a:t>
            </a:r>
          </a:p>
        </p:txBody>
      </p:sp>
      <p:pic>
        <p:nvPicPr>
          <p:cNvPr id="11" name="Picture 10">
            <a:extLst>
              <a:ext uri="{FF2B5EF4-FFF2-40B4-BE49-F238E27FC236}">
                <a16:creationId xmlns:a16="http://schemas.microsoft.com/office/drawing/2014/main" xmlns="" id="{5197610D-89D3-3946-AB98-9033958E1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8215" y="964694"/>
            <a:ext cx="6498985" cy="6198106"/>
          </a:xfrm>
          <a:prstGeom prst="rect">
            <a:avLst/>
          </a:prstGeom>
        </p:spPr>
      </p:pic>
    </p:spTree>
    <p:extLst>
      <p:ext uri="{BB962C8B-B14F-4D97-AF65-F5344CB8AC3E}">
        <p14:creationId xmlns:p14="http://schemas.microsoft.com/office/powerpoint/2010/main" val="1836445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FFC4EDC-C9A6-744A-90C8-2AC7654D4459}"/>
              </a:ext>
            </a:extLst>
          </p:cNvPr>
          <p:cNvPicPr>
            <a:picLocks noChangeAspect="1"/>
          </p:cNvPicPr>
          <p:nvPr/>
        </p:nvPicPr>
        <p:blipFill>
          <a:blip r:embed="rId3"/>
          <a:stretch>
            <a:fillRect/>
          </a:stretch>
        </p:blipFill>
        <p:spPr>
          <a:xfrm>
            <a:off x="76200" y="76200"/>
            <a:ext cx="1316606" cy="952500"/>
          </a:xfrm>
          <a:prstGeom prst="rect">
            <a:avLst/>
          </a:prstGeom>
        </p:spPr>
      </p:pic>
      <p:sp>
        <p:nvSpPr>
          <p:cNvPr id="11" name="Title 1">
            <a:extLst>
              <a:ext uri="{FF2B5EF4-FFF2-40B4-BE49-F238E27FC236}">
                <a16:creationId xmlns:a16="http://schemas.microsoft.com/office/drawing/2014/main" xmlns="" id="{C0428535-6576-2C40-838E-B0624C1385C5}"/>
              </a:ext>
            </a:extLst>
          </p:cNvPr>
          <p:cNvSpPr txBox="1">
            <a:spLocks/>
          </p:cNvSpPr>
          <p:nvPr/>
        </p:nvSpPr>
        <p:spPr>
          <a:xfrm>
            <a:off x="1693026" y="-253538"/>
            <a:ext cx="7827264" cy="1371600"/>
          </a:xfrm>
          <a:prstGeom prst="rect">
            <a:avLst/>
          </a:prstGeom>
        </p:spPr>
        <p:txBody>
          <a:bodyPr vert="horz" lIns="0" tIns="45720" rIns="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nSpc>
                <a:spcPct val="120000"/>
              </a:lnSpc>
            </a:pPr>
            <a:r>
              <a:rPr lang="en-US" b="1" dirty="0"/>
              <a:t>Rachel</a:t>
            </a:r>
            <a:r>
              <a:rPr lang="en-US" dirty="0"/>
              <a:t/>
            </a:r>
            <a:br>
              <a:rPr lang="en-US" dirty="0"/>
            </a:br>
            <a:r>
              <a:rPr lang="en-US" sz="2400" dirty="0">
                <a:solidFill>
                  <a:srgbClr val="B9D6FF"/>
                </a:solidFill>
              </a:rPr>
              <a:t>3: Admitted to the ICU with sepsis</a:t>
            </a:r>
          </a:p>
        </p:txBody>
      </p:sp>
      <p:pic>
        <p:nvPicPr>
          <p:cNvPr id="14" name="Picture 13">
            <a:extLst>
              <a:ext uri="{FF2B5EF4-FFF2-40B4-BE49-F238E27FC236}">
                <a16:creationId xmlns:a16="http://schemas.microsoft.com/office/drawing/2014/main" xmlns="" id="{97589675-9C32-074C-B2AE-C901143259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948" y="1219200"/>
            <a:ext cx="8120026" cy="6296779"/>
          </a:xfrm>
          <a:prstGeom prst="rect">
            <a:avLst/>
          </a:prstGeom>
        </p:spPr>
      </p:pic>
    </p:spTree>
    <p:extLst>
      <p:ext uri="{BB962C8B-B14F-4D97-AF65-F5344CB8AC3E}">
        <p14:creationId xmlns:p14="http://schemas.microsoft.com/office/powerpoint/2010/main" val="1946548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02F9730-EA20-684B-A068-266670DE73B7}"/>
              </a:ext>
            </a:extLst>
          </p:cNvPr>
          <p:cNvPicPr>
            <a:picLocks noChangeAspect="1"/>
          </p:cNvPicPr>
          <p:nvPr/>
        </p:nvPicPr>
        <p:blipFill>
          <a:blip r:embed="rId3"/>
          <a:stretch>
            <a:fillRect/>
          </a:stretch>
        </p:blipFill>
        <p:spPr>
          <a:xfrm>
            <a:off x="76200" y="76200"/>
            <a:ext cx="1316606" cy="952500"/>
          </a:xfrm>
          <a:prstGeom prst="rect">
            <a:avLst/>
          </a:prstGeom>
        </p:spPr>
      </p:pic>
      <p:sp>
        <p:nvSpPr>
          <p:cNvPr id="8" name="Title 1">
            <a:extLst>
              <a:ext uri="{FF2B5EF4-FFF2-40B4-BE49-F238E27FC236}">
                <a16:creationId xmlns:a16="http://schemas.microsoft.com/office/drawing/2014/main" xmlns="" id="{C0CBD4DA-7509-A543-BB02-17DCC5C1EF45}"/>
              </a:ext>
            </a:extLst>
          </p:cNvPr>
          <p:cNvSpPr txBox="1">
            <a:spLocks/>
          </p:cNvSpPr>
          <p:nvPr/>
        </p:nvSpPr>
        <p:spPr>
          <a:xfrm>
            <a:off x="1693026" y="-253538"/>
            <a:ext cx="7827264" cy="1371600"/>
          </a:xfrm>
          <a:prstGeom prst="rect">
            <a:avLst/>
          </a:prstGeom>
        </p:spPr>
        <p:txBody>
          <a:bodyPr vert="horz" lIns="0" tIns="45720" rIns="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nSpc>
                <a:spcPct val="120000"/>
              </a:lnSpc>
            </a:pPr>
            <a:r>
              <a:rPr lang="en-US" b="1" dirty="0"/>
              <a:t>Rachel</a:t>
            </a:r>
            <a:r>
              <a:rPr lang="en-US" dirty="0"/>
              <a:t/>
            </a:r>
            <a:br>
              <a:rPr lang="en-US" dirty="0"/>
            </a:br>
            <a:r>
              <a:rPr lang="en-US" sz="2400" dirty="0">
                <a:solidFill>
                  <a:srgbClr val="B9D6FF"/>
                </a:solidFill>
              </a:rPr>
              <a:t>4: Rachel’s husband and parents fight</a:t>
            </a:r>
          </a:p>
        </p:txBody>
      </p:sp>
      <p:pic>
        <p:nvPicPr>
          <p:cNvPr id="11" name="Picture 10">
            <a:extLst>
              <a:ext uri="{FF2B5EF4-FFF2-40B4-BE49-F238E27FC236}">
                <a16:creationId xmlns:a16="http://schemas.microsoft.com/office/drawing/2014/main" xmlns="" id="{DA17A644-F5C7-E144-8773-97F7F6ABB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914400"/>
            <a:ext cx="6229004" cy="6647155"/>
          </a:xfrm>
          <a:prstGeom prst="rect">
            <a:avLst/>
          </a:prstGeom>
        </p:spPr>
      </p:pic>
    </p:spTree>
    <p:extLst>
      <p:ext uri="{BB962C8B-B14F-4D97-AF65-F5344CB8AC3E}">
        <p14:creationId xmlns:p14="http://schemas.microsoft.com/office/powerpoint/2010/main" val="2032009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0A7F8E23-88EC-A546-B4FD-2F238C3A54EF}"/>
              </a:ext>
            </a:extLst>
          </p:cNvPr>
          <p:cNvSpPr txBox="1"/>
          <p:nvPr/>
        </p:nvSpPr>
        <p:spPr>
          <a:xfrm>
            <a:off x="170899" y="2368034"/>
            <a:ext cx="1813317" cy="369332"/>
          </a:xfrm>
          <a:prstGeom prst="rect">
            <a:avLst/>
          </a:prstGeom>
          <a:noFill/>
        </p:spPr>
        <p:txBody>
          <a:bodyPr wrap="none" rtlCol="0">
            <a:spAutoFit/>
          </a:bodyPr>
          <a:lstStyle/>
          <a:p>
            <a:r>
              <a:rPr lang="en-US" b="1" dirty="0"/>
              <a:t>Which is best?</a:t>
            </a:r>
          </a:p>
        </p:txBody>
      </p:sp>
      <p:sp>
        <p:nvSpPr>
          <p:cNvPr id="19" name="TextBox 18">
            <a:extLst>
              <a:ext uri="{FF2B5EF4-FFF2-40B4-BE49-F238E27FC236}">
                <a16:creationId xmlns:a16="http://schemas.microsoft.com/office/drawing/2014/main" xmlns="" id="{61042BAA-9BB3-8542-97B2-2BD4820C5C72}"/>
              </a:ext>
            </a:extLst>
          </p:cNvPr>
          <p:cNvSpPr txBox="1"/>
          <p:nvPr/>
        </p:nvSpPr>
        <p:spPr>
          <a:xfrm>
            <a:off x="838200" y="5543005"/>
            <a:ext cx="2198038" cy="369332"/>
          </a:xfrm>
          <a:prstGeom prst="rect">
            <a:avLst/>
          </a:prstGeom>
          <a:noFill/>
        </p:spPr>
        <p:txBody>
          <a:bodyPr wrap="none" rtlCol="0">
            <a:spAutoFit/>
          </a:bodyPr>
          <a:lstStyle/>
          <a:p>
            <a:r>
              <a:rPr lang="en-US" b="1" dirty="0"/>
              <a:t>What do we want?</a:t>
            </a:r>
          </a:p>
        </p:txBody>
      </p:sp>
      <p:sp>
        <p:nvSpPr>
          <p:cNvPr id="20" name="TextBox 19">
            <a:extLst>
              <a:ext uri="{FF2B5EF4-FFF2-40B4-BE49-F238E27FC236}">
                <a16:creationId xmlns:a16="http://schemas.microsoft.com/office/drawing/2014/main" xmlns="" id="{B3DEF193-6745-D54C-821A-86CB162A4ED6}"/>
              </a:ext>
            </a:extLst>
          </p:cNvPr>
          <p:cNvSpPr txBox="1"/>
          <p:nvPr/>
        </p:nvSpPr>
        <p:spPr>
          <a:xfrm>
            <a:off x="5715000" y="5505598"/>
            <a:ext cx="2467342" cy="369332"/>
          </a:xfrm>
          <a:prstGeom prst="rect">
            <a:avLst/>
          </a:prstGeom>
          <a:noFill/>
        </p:spPr>
        <p:txBody>
          <a:bodyPr wrap="none" rtlCol="0">
            <a:spAutoFit/>
          </a:bodyPr>
          <a:lstStyle/>
          <a:p>
            <a:r>
              <a:rPr lang="en-US" b="1" dirty="0"/>
              <a:t>How do we manage?</a:t>
            </a:r>
          </a:p>
        </p:txBody>
      </p:sp>
      <p:sp>
        <p:nvSpPr>
          <p:cNvPr id="21" name="TextBox 20">
            <a:extLst>
              <a:ext uri="{FF2B5EF4-FFF2-40B4-BE49-F238E27FC236}">
                <a16:creationId xmlns:a16="http://schemas.microsoft.com/office/drawing/2014/main" xmlns="" id="{8F339262-14F4-3942-B680-16A90C42F8C9}"/>
              </a:ext>
            </a:extLst>
          </p:cNvPr>
          <p:cNvSpPr txBox="1"/>
          <p:nvPr/>
        </p:nvSpPr>
        <p:spPr>
          <a:xfrm>
            <a:off x="6544138" y="2368034"/>
            <a:ext cx="1787669" cy="369332"/>
          </a:xfrm>
          <a:prstGeom prst="rect">
            <a:avLst/>
          </a:prstGeom>
          <a:noFill/>
        </p:spPr>
        <p:txBody>
          <a:bodyPr wrap="none" rtlCol="0">
            <a:spAutoFit/>
          </a:bodyPr>
          <a:lstStyle/>
          <a:p>
            <a:r>
              <a:rPr lang="en-US" b="1" dirty="0"/>
              <a:t>What matters?</a:t>
            </a:r>
          </a:p>
        </p:txBody>
      </p:sp>
      <p:pic>
        <p:nvPicPr>
          <p:cNvPr id="22" name="Picture 21">
            <a:extLst>
              <a:ext uri="{FF2B5EF4-FFF2-40B4-BE49-F238E27FC236}">
                <a16:creationId xmlns:a16="http://schemas.microsoft.com/office/drawing/2014/main" xmlns="" id="{5BD03374-27CC-A246-84DD-B01CC33CFB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31" y="615188"/>
            <a:ext cx="1681533" cy="1802977"/>
          </a:xfrm>
          <a:prstGeom prst="rect">
            <a:avLst/>
          </a:prstGeom>
        </p:spPr>
      </p:pic>
      <p:pic>
        <p:nvPicPr>
          <p:cNvPr id="23" name="Picture 22">
            <a:extLst>
              <a:ext uri="{FF2B5EF4-FFF2-40B4-BE49-F238E27FC236}">
                <a16:creationId xmlns:a16="http://schemas.microsoft.com/office/drawing/2014/main" xmlns="" id="{B1DB8344-69F0-5043-B4DA-EC626B555D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131" y="3880395"/>
            <a:ext cx="1707001" cy="1627973"/>
          </a:xfrm>
          <a:prstGeom prst="rect">
            <a:avLst/>
          </a:prstGeom>
        </p:spPr>
      </p:pic>
      <p:pic>
        <p:nvPicPr>
          <p:cNvPr id="24" name="Picture 23">
            <a:extLst>
              <a:ext uri="{FF2B5EF4-FFF2-40B4-BE49-F238E27FC236}">
                <a16:creationId xmlns:a16="http://schemas.microsoft.com/office/drawing/2014/main" xmlns="" id="{772C523C-CDBB-E441-896A-EE4A21CAD3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10959" y="4165160"/>
            <a:ext cx="1910795" cy="1477328"/>
          </a:xfrm>
          <a:prstGeom prst="rect">
            <a:avLst/>
          </a:prstGeom>
        </p:spPr>
      </p:pic>
      <p:pic>
        <p:nvPicPr>
          <p:cNvPr id="25" name="Picture 24">
            <a:extLst>
              <a:ext uri="{FF2B5EF4-FFF2-40B4-BE49-F238E27FC236}">
                <a16:creationId xmlns:a16="http://schemas.microsoft.com/office/drawing/2014/main" xmlns="" id="{5A6025C2-B1CD-734D-9144-AF0FF2BEDB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6022" y="555621"/>
            <a:ext cx="1729409" cy="1841500"/>
          </a:xfrm>
          <a:prstGeom prst="rect">
            <a:avLst/>
          </a:prstGeom>
        </p:spPr>
      </p:pic>
      <p:sp>
        <p:nvSpPr>
          <p:cNvPr id="26" name="Rectangle 25">
            <a:extLst>
              <a:ext uri="{FF2B5EF4-FFF2-40B4-BE49-F238E27FC236}">
                <a16:creationId xmlns:a16="http://schemas.microsoft.com/office/drawing/2014/main" xmlns="" id="{9802D46C-C41A-374D-AE9C-4EC616385225}"/>
              </a:ext>
            </a:extLst>
          </p:cNvPr>
          <p:cNvSpPr/>
          <p:nvPr/>
        </p:nvSpPr>
        <p:spPr>
          <a:xfrm>
            <a:off x="3036238" y="2580117"/>
            <a:ext cx="3639252" cy="1569660"/>
          </a:xfrm>
          <a:prstGeom prst="rect">
            <a:avLst/>
          </a:prstGeom>
        </p:spPr>
        <p:txBody>
          <a:bodyPr wrap="square">
            <a:spAutoFit/>
          </a:bodyPr>
          <a:lstStyle/>
          <a:p>
            <a:r>
              <a:rPr lang="en-US" sz="2400" dirty="0"/>
              <a:t>All instances where patients, families, and clinicians are making decisions together</a:t>
            </a:r>
          </a:p>
        </p:txBody>
      </p:sp>
    </p:spTree>
    <p:extLst>
      <p:ext uri="{BB962C8B-B14F-4D97-AF65-F5344CB8AC3E}">
        <p14:creationId xmlns:p14="http://schemas.microsoft.com/office/powerpoint/2010/main" val="1678046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2E15364-2AB9-B046-9E99-CDB908E9D30B}"/>
              </a:ext>
            </a:extLst>
          </p:cNvPr>
          <p:cNvSpPr txBox="1"/>
          <p:nvPr/>
        </p:nvSpPr>
        <p:spPr>
          <a:xfrm>
            <a:off x="3566002" y="1828800"/>
            <a:ext cx="1920398" cy="1242648"/>
          </a:xfrm>
          <a:prstGeom prst="rect">
            <a:avLst/>
          </a:prstGeom>
          <a:noFill/>
        </p:spPr>
        <p:txBody>
          <a:bodyPr wrap="none" rtlCol="0">
            <a:spAutoFit/>
          </a:bodyPr>
          <a:lstStyle/>
          <a:p>
            <a:pPr>
              <a:lnSpc>
                <a:spcPct val="130000"/>
              </a:lnSpc>
            </a:pPr>
            <a:r>
              <a:rPr lang="en-US" sz="3600" dirty="0">
                <a:solidFill>
                  <a:srgbClr val="B9D6FF"/>
                </a:solidFill>
              </a:rPr>
              <a:t>Different</a:t>
            </a:r>
          </a:p>
          <a:p>
            <a:pPr>
              <a:lnSpc>
                <a:spcPct val="130000"/>
              </a:lnSpc>
            </a:pPr>
            <a:endParaRPr lang="en-US" sz="2400" dirty="0"/>
          </a:p>
        </p:txBody>
      </p:sp>
      <p:sp>
        <p:nvSpPr>
          <p:cNvPr id="39" name="TextBox 38">
            <a:extLst>
              <a:ext uri="{FF2B5EF4-FFF2-40B4-BE49-F238E27FC236}">
                <a16:creationId xmlns:a16="http://schemas.microsoft.com/office/drawing/2014/main" xmlns="" id="{E5125790-6B33-174A-91C5-A8A83E421FD1}"/>
              </a:ext>
            </a:extLst>
          </p:cNvPr>
          <p:cNvSpPr txBox="1"/>
          <p:nvPr/>
        </p:nvSpPr>
        <p:spPr>
          <a:xfrm>
            <a:off x="170899" y="2368034"/>
            <a:ext cx="1813317" cy="369332"/>
          </a:xfrm>
          <a:prstGeom prst="rect">
            <a:avLst/>
          </a:prstGeom>
          <a:noFill/>
        </p:spPr>
        <p:txBody>
          <a:bodyPr wrap="none" rtlCol="0">
            <a:spAutoFit/>
          </a:bodyPr>
          <a:lstStyle/>
          <a:p>
            <a:r>
              <a:rPr lang="en-US" b="1" dirty="0">
                <a:solidFill>
                  <a:srgbClr val="B9D6FF"/>
                </a:solidFill>
              </a:rPr>
              <a:t>Which is best?</a:t>
            </a:r>
          </a:p>
        </p:txBody>
      </p:sp>
      <p:sp>
        <p:nvSpPr>
          <p:cNvPr id="40" name="TextBox 39">
            <a:extLst>
              <a:ext uri="{FF2B5EF4-FFF2-40B4-BE49-F238E27FC236}">
                <a16:creationId xmlns:a16="http://schemas.microsoft.com/office/drawing/2014/main" xmlns="" id="{E1A42939-BD69-E143-B0CF-A2EB6CCE3EBB}"/>
              </a:ext>
            </a:extLst>
          </p:cNvPr>
          <p:cNvSpPr txBox="1"/>
          <p:nvPr/>
        </p:nvSpPr>
        <p:spPr>
          <a:xfrm>
            <a:off x="838200" y="5543005"/>
            <a:ext cx="2198038" cy="369332"/>
          </a:xfrm>
          <a:prstGeom prst="rect">
            <a:avLst/>
          </a:prstGeom>
          <a:noFill/>
        </p:spPr>
        <p:txBody>
          <a:bodyPr wrap="none" rtlCol="0">
            <a:spAutoFit/>
          </a:bodyPr>
          <a:lstStyle/>
          <a:p>
            <a:r>
              <a:rPr lang="en-US" b="1" dirty="0">
                <a:solidFill>
                  <a:srgbClr val="B9D6FF"/>
                </a:solidFill>
              </a:rPr>
              <a:t>What do we want?</a:t>
            </a:r>
          </a:p>
        </p:txBody>
      </p:sp>
      <p:sp>
        <p:nvSpPr>
          <p:cNvPr id="41" name="TextBox 40">
            <a:extLst>
              <a:ext uri="{FF2B5EF4-FFF2-40B4-BE49-F238E27FC236}">
                <a16:creationId xmlns:a16="http://schemas.microsoft.com/office/drawing/2014/main" xmlns="" id="{F3095DD9-AB98-3642-8238-13CD9AE8AC83}"/>
              </a:ext>
            </a:extLst>
          </p:cNvPr>
          <p:cNvSpPr txBox="1"/>
          <p:nvPr/>
        </p:nvSpPr>
        <p:spPr>
          <a:xfrm>
            <a:off x="5715000" y="5505598"/>
            <a:ext cx="2467342" cy="369332"/>
          </a:xfrm>
          <a:prstGeom prst="rect">
            <a:avLst/>
          </a:prstGeom>
          <a:noFill/>
        </p:spPr>
        <p:txBody>
          <a:bodyPr wrap="none" rtlCol="0">
            <a:spAutoFit/>
          </a:bodyPr>
          <a:lstStyle/>
          <a:p>
            <a:r>
              <a:rPr lang="en-US" b="1" dirty="0">
                <a:solidFill>
                  <a:srgbClr val="B9D6FF"/>
                </a:solidFill>
              </a:rPr>
              <a:t>How do we manage?</a:t>
            </a:r>
          </a:p>
        </p:txBody>
      </p:sp>
      <p:sp>
        <p:nvSpPr>
          <p:cNvPr id="42" name="TextBox 41">
            <a:extLst>
              <a:ext uri="{FF2B5EF4-FFF2-40B4-BE49-F238E27FC236}">
                <a16:creationId xmlns:a16="http://schemas.microsoft.com/office/drawing/2014/main" xmlns="" id="{3616B63D-ABBE-5E46-B235-B87713B66537}"/>
              </a:ext>
            </a:extLst>
          </p:cNvPr>
          <p:cNvSpPr txBox="1"/>
          <p:nvPr/>
        </p:nvSpPr>
        <p:spPr>
          <a:xfrm>
            <a:off x="6544138" y="2368034"/>
            <a:ext cx="1787669" cy="369332"/>
          </a:xfrm>
          <a:prstGeom prst="rect">
            <a:avLst/>
          </a:prstGeom>
          <a:noFill/>
        </p:spPr>
        <p:txBody>
          <a:bodyPr wrap="none" rtlCol="0">
            <a:spAutoFit/>
          </a:bodyPr>
          <a:lstStyle/>
          <a:p>
            <a:r>
              <a:rPr lang="en-US" b="1" dirty="0">
                <a:solidFill>
                  <a:srgbClr val="B9D6FF"/>
                </a:solidFill>
              </a:rPr>
              <a:t>What matters?</a:t>
            </a:r>
          </a:p>
        </p:txBody>
      </p:sp>
      <p:pic>
        <p:nvPicPr>
          <p:cNvPr id="43" name="Picture 42">
            <a:extLst>
              <a:ext uri="{FF2B5EF4-FFF2-40B4-BE49-F238E27FC236}">
                <a16:creationId xmlns:a16="http://schemas.microsoft.com/office/drawing/2014/main" xmlns="" id="{01B4AE65-34DC-EF45-856B-BDDC10C0F0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31" y="615188"/>
            <a:ext cx="1681533" cy="1802977"/>
          </a:xfrm>
          <a:prstGeom prst="rect">
            <a:avLst/>
          </a:prstGeom>
        </p:spPr>
      </p:pic>
      <p:pic>
        <p:nvPicPr>
          <p:cNvPr id="44" name="Picture 43">
            <a:extLst>
              <a:ext uri="{FF2B5EF4-FFF2-40B4-BE49-F238E27FC236}">
                <a16:creationId xmlns:a16="http://schemas.microsoft.com/office/drawing/2014/main" xmlns="" id="{FF3E14CC-A704-6D4F-9B96-3669075C4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131" y="3880395"/>
            <a:ext cx="1707001" cy="1627973"/>
          </a:xfrm>
          <a:prstGeom prst="rect">
            <a:avLst/>
          </a:prstGeom>
        </p:spPr>
      </p:pic>
      <p:pic>
        <p:nvPicPr>
          <p:cNvPr id="45" name="Picture 44">
            <a:extLst>
              <a:ext uri="{FF2B5EF4-FFF2-40B4-BE49-F238E27FC236}">
                <a16:creationId xmlns:a16="http://schemas.microsoft.com/office/drawing/2014/main" xmlns="" id="{0402DCD0-96EF-3448-8EFD-18F989EDE3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10959" y="4165160"/>
            <a:ext cx="1910795" cy="1477328"/>
          </a:xfrm>
          <a:prstGeom prst="rect">
            <a:avLst/>
          </a:prstGeom>
        </p:spPr>
      </p:pic>
      <p:pic>
        <p:nvPicPr>
          <p:cNvPr id="46" name="Picture 45">
            <a:extLst>
              <a:ext uri="{FF2B5EF4-FFF2-40B4-BE49-F238E27FC236}">
                <a16:creationId xmlns:a16="http://schemas.microsoft.com/office/drawing/2014/main" xmlns="" id="{743FD5ED-F91F-AF41-ACE5-85A87E097B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6022" y="555621"/>
            <a:ext cx="1729409" cy="1841500"/>
          </a:xfrm>
          <a:prstGeom prst="rect">
            <a:avLst/>
          </a:prstGeom>
        </p:spPr>
      </p:pic>
    </p:spTree>
    <p:extLst>
      <p:ext uri="{BB962C8B-B14F-4D97-AF65-F5344CB8AC3E}">
        <p14:creationId xmlns:p14="http://schemas.microsoft.com/office/powerpoint/2010/main" val="2149325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2E15364-2AB9-B046-9E99-CDB908E9D30B}"/>
              </a:ext>
            </a:extLst>
          </p:cNvPr>
          <p:cNvSpPr txBox="1"/>
          <p:nvPr/>
        </p:nvSpPr>
        <p:spPr>
          <a:xfrm>
            <a:off x="3566002" y="1828800"/>
            <a:ext cx="1920398" cy="3643305"/>
          </a:xfrm>
          <a:prstGeom prst="rect">
            <a:avLst/>
          </a:prstGeom>
          <a:noFill/>
        </p:spPr>
        <p:txBody>
          <a:bodyPr wrap="none" rtlCol="0">
            <a:spAutoFit/>
          </a:bodyPr>
          <a:lstStyle/>
          <a:p>
            <a:pPr>
              <a:lnSpc>
                <a:spcPct val="130000"/>
              </a:lnSpc>
            </a:pPr>
            <a:r>
              <a:rPr lang="en-US" sz="3600" dirty="0">
                <a:solidFill>
                  <a:srgbClr val="B9D6FF"/>
                </a:solidFill>
              </a:rPr>
              <a:t>Different</a:t>
            </a:r>
          </a:p>
          <a:p>
            <a:pPr>
              <a:lnSpc>
                <a:spcPct val="130000"/>
              </a:lnSpc>
            </a:pPr>
            <a:r>
              <a:rPr lang="en-US" sz="2400" dirty="0"/>
              <a:t>Situations</a:t>
            </a:r>
          </a:p>
          <a:p>
            <a:pPr>
              <a:lnSpc>
                <a:spcPct val="130000"/>
              </a:lnSpc>
            </a:pPr>
            <a:r>
              <a:rPr lang="en-US" sz="2400" dirty="0"/>
              <a:t>Problems</a:t>
            </a:r>
          </a:p>
          <a:p>
            <a:pPr>
              <a:lnSpc>
                <a:spcPct val="130000"/>
              </a:lnSpc>
            </a:pPr>
            <a:r>
              <a:rPr lang="en-US" sz="2400" dirty="0"/>
              <a:t>Discussions</a:t>
            </a:r>
          </a:p>
          <a:p>
            <a:pPr>
              <a:lnSpc>
                <a:spcPct val="130000"/>
              </a:lnSpc>
            </a:pPr>
            <a:r>
              <a:rPr lang="en-US" sz="2400" dirty="0"/>
              <a:t>Interactions</a:t>
            </a:r>
          </a:p>
          <a:p>
            <a:pPr>
              <a:lnSpc>
                <a:spcPct val="130000"/>
              </a:lnSpc>
            </a:pPr>
            <a:r>
              <a:rPr lang="en-US" sz="2400" dirty="0"/>
              <a:t>Purposes</a:t>
            </a:r>
          </a:p>
          <a:p>
            <a:pPr>
              <a:lnSpc>
                <a:spcPct val="130000"/>
              </a:lnSpc>
            </a:pPr>
            <a:r>
              <a:rPr lang="en-US" sz="2400" dirty="0"/>
              <a:t>SDMs</a:t>
            </a:r>
          </a:p>
        </p:txBody>
      </p:sp>
      <p:sp>
        <p:nvSpPr>
          <p:cNvPr id="39" name="TextBox 38">
            <a:extLst>
              <a:ext uri="{FF2B5EF4-FFF2-40B4-BE49-F238E27FC236}">
                <a16:creationId xmlns:a16="http://schemas.microsoft.com/office/drawing/2014/main" xmlns="" id="{E5125790-6B33-174A-91C5-A8A83E421FD1}"/>
              </a:ext>
            </a:extLst>
          </p:cNvPr>
          <p:cNvSpPr txBox="1"/>
          <p:nvPr/>
        </p:nvSpPr>
        <p:spPr>
          <a:xfrm>
            <a:off x="170899" y="2368034"/>
            <a:ext cx="1813317" cy="369332"/>
          </a:xfrm>
          <a:prstGeom prst="rect">
            <a:avLst/>
          </a:prstGeom>
          <a:noFill/>
        </p:spPr>
        <p:txBody>
          <a:bodyPr wrap="none" rtlCol="0">
            <a:spAutoFit/>
          </a:bodyPr>
          <a:lstStyle/>
          <a:p>
            <a:r>
              <a:rPr lang="en-US" b="1" dirty="0">
                <a:solidFill>
                  <a:srgbClr val="B9D6FF"/>
                </a:solidFill>
              </a:rPr>
              <a:t>Which is best?</a:t>
            </a:r>
          </a:p>
        </p:txBody>
      </p:sp>
      <p:sp>
        <p:nvSpPr>
          <p:cNvPr id="40" name="TextBox 39">
            <a:extLst>
              <a:ext uri="{FF2B5EF4-FFF2-40B4-BE49-F238E27FC236}">
                <a16:creationId xmlns:a16="http://schemas.microsoft.com/office/drawing/2014/main" xmlns="" id="{E1A42939-BD69-E143-B0CF-A2EB6CCE3EBB}"/>
              </a:ext>
            </a:extLst>
          </p:cNvPr>
          <p:cNvSpPr txBox="1"/>
          <p:nvPr/>
        </p:nvSpPr>
        <p:spPr>
          <a:xfrm>
            <a:off x="838200" y="5543005"/>
            <a:ext cx="2198038" cy="369332"/>
          </a:xfrm>
          <a:prstGeom prst="rect">
            <a:avLst/>
          </a:prstGeom>
          <a:noFill/>
        </p:spPr>
        <p:txBody>
          <a:bodyPr wrap="none" rtlCol="0">
            <a:spAutoFit/>
          </a:bodyPr>
          <a:lstStyle/>
          <a:p>
            <a:r>
              <a:rPr lang="en-US" b="1" dirty="0">
                <a:solidFill>
                  <a:srgbClr val="B9D6FF"/>
                </a:solidFill>
              </a:rPr>
              <a:t>What do we want?</a:t>
            </a:r>
          </a:p>
        </p:txBody>
      </p:sp>
      <p:sp>
        <p:nvSpPr>
          <p:cNvPr id="41" name="TextBox 40">
            <a:extLst>
              <a:ext uri="{FF2B5EF4-FFF2-40B4-BE49-F238E27FC236}">
                <a16:creationId xmlns:a16="http://schemas.microsoft.com/office/drawing/2014/main" xmlns="" id="{F3095DD9-AB98-3642-8238-13CD9AE8AC83}"/>
              </a:ext>
            </a:extLst>
          </p:cNvPr>
          <p:cNvSpPr txBox="1"/>
          <p:nvPr/>
        </p:nvSpPr>
        <p:spPr>
          <a:xfrm>
            <a:off x="5715000" y="5505598"/>
            <a:ext cx="2467342" cy="369332"/>
          </a:xfrm>
          <a:prstGeom prst="rect">
            <a:avLst/>
          </a:prstGeom>
          <a:noFill/>
        </p:spPr>
        <p:txBody>
          <a:bodyPr wrap="none" rtlCol="0">
            <a:spAutoFit/>
          </a:bodyPr>
          <a:lstStyle/>
          <a:p>
            <a:r>
              <a:rPr lang="en-US" b="1" dirty="0">
                <a:solidFill>
                  <a:srgbClr val="B9D6FF"/>
                </a:solidFill>
              </a:rPr>
              <a:t>How do we manage?</a:t>
            </a:r>
          </a:p>
        </p:txBody>
      </p:sp>
      <p:sp>
        <p:nvSpPr>
          <p:cNvPr id="42" name="TextBox 41">
            <a:extLst>
              <a:ext uri="{FF2B5EF4-FFF2-40B4-BE49-F238E27FC236}">
                <a16:creationId xmlns:a16="http://schemas.microsoft.com/office/drawing/2014/main" xmlns="" id="{3616B63D-ABBE-5E46-B235-B87713B66537}"/>
              </a:ext>
            </a:extLst>
          </p:cNvPr>
          <p:cNvSpPr txBox="1"/>
          <p:nvPr/>
        </p:nvSpPr>
        <p:spPr>
          <a:xfrm>
            <a:off x="6544138" y="2368034"/>
            <a:ext cx="1787669" cy="369332"/>
          </a:xfrm>
          <a:prstGeom prst="rect">
            <a:avLst/>
          </a:prstGeom>
          <a:noFill/>
        </p:spPr>
        <p:txBody>
          <a:bodyPr wrap="none" rtlCol="0">
            <a:spAutoFit/>
          </a:bodyPr>
          <a:lstStyle/>
          <a:p>
            <a:r>
              <a:rPr lang="en-US" b="1" dirty="0">
                <a:solidFill>
                  <a:srgbClr val="B9D6FF"/>
                </a:solidFill>
              </a:rPr>
              <a:t>What matters?</a:t>
            </a:r>
          </a:p>
        </p:txBody>
      </p:sp>
      <p:pic>
        <p:nvPicPr>
          <p:cNvPr id="43" name="Picture 42">
            <a:extLst>
              <a:ext uri="{FF2B5EF4-FFF2-40B4-BE49-F238E27FC236}">
                <a16:creationId xmlns:a16="http://schemas.microsoft.com/office/drawing/2014/main" xmlns="" id="{01B4AE65-34DC-EF45-856B-BDDC10C0F0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31" y="615188"/>
            <a:ext cx="1681533" cy="1802977"/>
          </a:xfrm>
          <a:prstGeom prst="rect">
            <a:avLst/>
          </a:prstGeom>
        </p:spPr>
      </p:pic>
      <p:pic>
        <p:nvPicPr>
          <p:cNvPr id="44" name="Picture 43">
            <a:extLst>
              <a:ext uri="{FF2B5EF4-FFF2-40B4-BE49-F238E27FC236}">
                <a16:creationId xmlns:a16="http://schemas.microsoft.com/office/drawing/2014/main" xmlns="" id="{FF3E14CC-A704-6D4F-9B96-3669075C4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131" y="3880395"/>
            <a:ext cx="1707001" cy="1627973"/>
          </a:xfrm>
          <a:prstGeom prst="rect">
            <a:avLst/>
          </a:prstGeom>
        </p:spPr>
      </p:pic>
      <p:pic>
        <p:nvPicPr>
          <p:cNvPr id="45" name="Picture 44">
            <a:extLst>
              <a:ext uri="{FF2B5EF4-FFF2-40B4-BE49-F238E27FC236}">
                <a16:creationId xmlns:a16="http://schemas.microsoft.com/office/drawing/2014/main" xmlns="" id="{0402DCD0-96EF-3448-8EFD-18F989EDE3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10959" y="4165160"/>
            <a:ext cx="1910795" cy="1477328"/>
          </a:xfrm>
          <a:prstGeom prst="rect">
            <a:avLst/>
          </a:prstGeom>
        </p:spPr>
      </p:pic>
      <p:pic>
        <p:nvPicPr>
          <p:cNvPr id="46" name="Picture 45">
            <a:extLst>
              <a:ext uri="{FF2B5EF4-FFF2-40B4-BE49-F238E27FC236}">
                <a16:creationId xmlns:a16="http://schemas.microsoft.com/office/drawing/2014/main" xmlns="" id="{743FD5ED-F91F-AF41-ACE5-85A87E097B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6022" y="555621"/>
            <a:ext cx="1729409" cy="1841500"/>
          </a:xfrm>
          <a:prstGeom prst="rect">
            <a:avLst/>
          </a:prstGeom>
        </p:spPr>
      </p:pic>
    </p:spTree>
    <p:extLst>
      <p:ext uri="{BB962C8B-B14F-4D97-AF65-F5344CB8AC3E}">
        <p14:creationId xmlns:p14="http://schemas.microsoft.com/office/powerpoint/2010/main" val="3711653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60FDC538-A5EB-974B-8004-DE41B29F5FFC}"/>
              </a:ext>
            </a:extLst>
          </p:cNvPr>
          <p:cNvSpPr/>
          <p:nvPr/>
        </p:nvSpPr>
        <p:spPr>
          <a:xfrm>
            <a:off x="6172200" y="6258030"/>
            <a:ext cx="216726" cy="230832"/>
          </a:xfrm>
          <a:prstGeom prst="rect">
            <a:avLst/>
          </a:prstGeom>
        </p:spPr>
        <p:txBody>
          <a:bodyPr wrap="none">
            <a:spAutoFit/>
          </a:bodyPr>
          <a:lstStyle/>
          <a:p>
            <a:r>
              <a:rPr lang="en-US" sz="900" dirty="0">
                <a:solidFill>
                  <a:srgbClr val="78B0FF"/>
                </a:solidFill>
                <a:latin typeface="Arial" charset="0"/>
                <a:sym typeface="Arial" charset="0"/>
              </a:rPr>
              <a:t> </a:t>
            </a:r>
            <a:endParaRPr lang="en-US" sz="900" dirty="0"/>
          </a:p>
        </p:txBody>
      </p:sp>
      <p:sp>
        <p:nvSpPr>
          <p:cNvPr id="11" name="Title 1">
            <a:extLst>
              <a:ext uri="{FF2B5EF4-FFF2-40B4-BE49-F238E27FC236}">
                <a16:creationId xmlns:a16="http://schemas.microsoft.com/office/drawing/2014/main" xmlns="" id="{F39B9728-BB95-9545-9C25-F31FFC16BF14}"/>
              </a:ext>
            </a:extLst>
          </p:cNvPr>
          <p:cNvSpPr txBox="1">
            <a:spLocks/>
          </p:cNvSpPr>
          <p:nvPr/>
        </p:nvSpPr>
        <p:spPr>
          <a:xfrm>
            <a:off x="3505200" y="1524000"/>
            <a:ext cx="2362200" cy="1447800"/>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lnSpc>
                <a:spcPct val="110000"/>
              </a:lnSpc>
            </a:pPr>
            <a:r>
              <a:rPr lang="en-US" sz="4400" b="1" dirty="0">
                <a:solidFill>
                  <a:srgbClr val="B9D6FF"/>
                </a:solidFill>
              </a:rPr>
              <a:t>What are these SDMs</a:t>
            </a:r>
          </a:p>
        </p:txBody>
      </p:sp>
      <p:sp>
        <p:nvSpPr>
          <p:cNvPr id="3" name="TextBox 2">
            <a:extLst>
              <a:ext uri="{FF2B5EF4-FFF2-40B4-BE49-F238E27FC236}">
                <a16:creationId xmlns:a16="http://schemas.microsoft.com/office/drawing/2014/main" xmlns="" id="{CDA885B9-DA05-794E-870D-BC4BF19BB8BE}"/>
              </a:ext>
            </a:extLst>
          </p:cNvPr>
          <p:cNvSpPr txBox="1"/>
          <p:nvPr/>
        </p:nvSpPr>
        <p:spPr>
          <a:xfrm>
            <a:off x="622300" y="3111500"/>
            <a:ext cx="184731" cy="9325630"/>
          </a:xfrm>
          <a:prstGeom prst="rect">
            <a:avLst/>
          </a:prstGeom>
          <a:noFill/>
        </p:spPr>
        <p:txBody>
          <a:bodyPr wrap="none" rtlCol="0">
            <a:spAutoFit/>
          </a:bodyPr>
          <a:lstStyle/>
          <a:p>
            <a:endParaRPr lang="en-US" sz="60000" b="1" dirty="0"/>
          </a:p>
        </p:txBody>
      </p:sp>
      <p:sp>
        <p:nvSpPr>
          <p:cNvPr id="10" name="Rectangle 9">
            <a:extLst>
              <a:ext uri="{FF2B5EF4-FFF2-40B4-BE49-F238E27FC236}">
                <a16:creationId xmlns:a16="http://schemas.microsoft.com/office/drawing/2014/main" xmlns="" id="{1247E261-C355-A547-9540-A604CDD56E9D}"/>
              </a:ext>
            </a:extLst>
          </p:cNvPr>
          <p:cNvSpPr/>
          <p:nvPr/>
        </p:nvSpPr>
        <p:spPr>
          <a:xfrm>
            <a:off x="-1532104" y="-914400"/>
            <a:ext cx="4493538" cy="8556188"/>
          </a:xfrm>
          <a:prstGeom prst="rect">
            <a:avLst/>
          </a:prstGeom>
        </p:spPr>
        <p:txBody>
          <a:bodyPr wrap="none">
            <a:spAutoFit/>
          </a:bodyPr>
          <a:lstStyle/>
          <a:p>
            <a:r>
              <a:rPr lang="en-US" sz="55000" b="1" dirty="0"/>
              <a:t>?</a:t>
            </a:r>
          </a:p>
        </p:txBody>
      </p:sp>
    </p:spTree>
    <p:extLst>
      <p:ext uri="{BB962C8B-B14F-4D97-AF65-F5344CB8AC3E}">
        <p14:creationId xmlns:p14="http://schemas.microsoft.com/office/powerpoint/2010/main" val="30525457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425A9B42-2584-2242-A6DB-7C3EEACAD567}"/>
              </a:ext>
            </a:extLst>
          </p:cNvPr>
          <p:cNvSpPr/>
          <p:nvPr/>
        </p:nvSpPr>
        <p:spPr>
          <a:xfrm>
            <a:off x="0" y="3810000"/>
            <a:ext cx="9144000" cy="2057400"/>
          </a:xfrm>
          <a:prstGeom prst="rect">
            <a:avLst/>
          </a:prstGeom>
          <a:solidFill>
            <a:srgbClr val="78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60FDC538-A5EB-974B-8004-DE41B29F5FFC}"/>
              </a:ext>
            </a:extLst>
          </p:cNvPr>
          <p:cNvSpPr/>
          <p:nvPr/>
        </p:nvSpPr>
        <p:spPr>
          <a:xfrm>
            <a:off x="6242209" y="5038830"/>
            <a:ext cx="216726" cy="230832"/>
          </a:xfrm>
          <a:prstGeom prst="rect">
            <a:avLst/>
          </a:prstGeom>
        </p:spPr>
        <p:txBody>
          <a:bodyPr wrap="none">
            <a:spAutoFit/>
          </a:bodyPr>
          <a:lstStyle/>
          <a:p>
            <a:r>
              <a:rPr lang="en-US" sz="900" dirty="0">
                <a:solidFill>
                  <a:srgbClr val="78B0FF"/>
                </a:solidFill>
                <a:latin typeface="Arial" charset="0"/>
                <a:sym typeface="Arial" charset="0"/>
              </a:rPr>
              <a:t> </a:t>
            </a:r>
            <a:endParaRPr lang="en-US" sz="900" dirty="0"/>
          </a:p>
        </p:txBody>
      </p:sp>
      <p:sp>
        <p:nvSpPr>
          <p:cNvPr id="2" name="TextBox 1">
            <a:extLst>
              <a:ext uri="{FF2B5EF4-FFF2-40B4-BE49-F238E27FC236}">
                <a16:creationId xmlns:a16="http://schemas.microsoft.com/office/drawing/2014/main" xmlns="" id="{CEAB7859-055C-8444-A1B0-6EAAEA3A1BFA}"/>
              </a:ext>
            </a:extLst>
          </p:cNvPr>
          <p:cNvSpPr txBox="1"/>
          <p:nvPr/>
        </p:nvSpPr>
        <p:spPr>
          <a:xfrm>
            <a:off x="4572000" y="615077"/>
            <a:ext cx="2971800" cy="2585323"/>
          </a:xfrm>
          <a:prstGeom prst="rect">
            <a:avLst/>
          </a:prstGeom>
          <a:noFill/>
        </p:spPr>
        <p:txBody>
          <a:bodyPr wrap="square" rtlCol="0">
            <a:spAutoFit/>
          </a:bodyPr>
          <a:lstStyle/>
          <a:p>
            <a:r>
              <a:rPr lang="en-US" dirty="0"/>
              <a:t>SDM is a method</a:t>
            </a:r>
          </a:p>
          <a:p>
            <a:r>
              <a:rPr lang="en-US" dirty="0"/>
              <a:t/>
            </a:r>
            <a:br>
              <a:rPr lang="en-US" dirty="0"/>
            </a:br>
            <a:r>
              <a:rPr lang="en-US" dirty="0"/>
              <a:t>Like any method, its use is determined by the problem it addresses</a:t>
            </a:r>
            <a:br>
              <a:rPr lang="en-US" dirty="0"/>
            </a:br>
            <a:endParaRPr lang="en-US" dirty="0"/>
          </a:p>
          <a:p>
            <a:r>
              <a:rPr lang="en-US" dirty="0"/>
              <a:t>Many kinds of problems, many kinds of SDM </a:t>
            </a:r>
            <a:br>
              <a:rPr lang="en-US" dirty="0"/>
            </a:br>
            <a:r>
              <a:rPr lang="en-US" dirty="0"/>
              <a:t>each with its own purpose</a:t>
            </a:r>
          </a:p>
        </p:txBody>
      </p:sp>
      <p:pic>
        <p:nvPicPr>
          <p:cNvPr id="6" name="Picture 5">
            <a:extLst>
              <a:ext uri="{FF2B5EF4-FFF2-40B4-BE49-F238E27FC236}">
                <a16:creationId xmlns:a16="http://schemas.microsoft.com/office/drawing/2014/main" xmlns="" id="{B7F47490-209B-844A-BFEB-F6BA1C8BB94E}"/>
              </a:ext>
            </a:extLst>
          </p:cNvPr>
          <p:cNvPicPr>
            <a:picLocks noChangeAspect="1"/>
          </p:cNvPicPr>
          <p:nvPr/>
        </p:nvPicPr>
        <p:blipFill>
          <a:blip r:embed="rId2"/>
          <a:stretch>
            <a:fillRect/>
          </a:stretch>
        </p:blipFill>
        <p:spPr>
          <a:xfrm>
            <a:off x="1260092" y="887281"/>
            <a:ext cx="2821085" cy="2040917"/>
          </a:xfrm>
          <a:prstGeom prst="rect">
            <a:avLst/>
          </a:prstGeom>
        </p:spPr>
      </p:pic>
      <p:pic>
        <p:nvPicPr>
          <p:cNvPr id="9" name="Picture 8">
            <a:extLst>
              <a:ext uri="{FF2B5EF4-FFF2-40B4-BE49-F238E27FC236}">
                <a16:creationId xmlns:a16="http://schemas.microsoft.com/office/drawing/2014/main" xmlns="" id="{894DCFB1-5706-EE4B-8675-FD33936C11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792" y="3990109"/>
            <a:ext cx="1752600" cy="1752600"/>
          </a:xfrm>
          <a:prstGeom prst="rect">
            <a:avLst/>
          </a:prstGeom>
        </p:spPr>
      </p:pic>
      <p:pic>
        <p:nvPicPr>
          <p:cNvPr id="12" name="Picture 11">
            <a:extLst>
              <a:ext uri="{FF2B5EF4-FFF2-40B4-BE49-F238E27FC236}">
                <a16:creationId xmlns:a16="http://schemas.microsoft.com/office/drawing/2014/main" xmlns="" id="{988705D2-D724-9546-8C4C-E3BF12062C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4696" y="3913909"/>
            <a:ext cx="1828800" cy="1828800"/>
          </a:xfrm>
          <a:prstGeom prst="rect">
            <a:avLst/>
          </a:prstGeom>
        </p:spPr>
      </p:pic>
      <p:pic>
        <p:nvPicPr>
          <p:cNvPr id="14" name="Picture 13">
            <a:extLst>
              <a:ext uri="{FF2B5EF4-FFF2-40B4-BE49-F238E27FC236}">
                <a16:creationId xmlns:a16="http://schemas.microsoft.com/office/drawing/2014/main" xmlns="" id="{CDC5C9ED-64AD-304F-A90F-6C55B918E9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800" y="3913909"/>
            <a:ext cx="1828800" cy="1828800"/>
          </a:xfrm>
          <a:prstGeom prst="rect">
            <a:avLst/>
          </a:prstGeom>
        </p:spPr>
      </p:pic>
    </p:spTree>
    <p:extLst>
      <p:ext uri="{BB962C8B-B14F-4D97-AF65-F5344CB8AC3E}">
        <p14:creationId xmlns:p14="http://schemas.microsoft.com/office/powerpoint/2010/main" val="39697556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9E5773F6-CAE4-F244-8F44-845081CDAEEA}"/>
              </a:ext>
            </a:extLst>
          </p:cNvPr>
          <p:cNvGraphicFramePr>
            <a:graphicFrameLocks noGrp="1"/>
          </p:cNvGraphicFramePr>
          <p:nvPr>
            <p:extLst/>
          </p:nvPr>
        </p:nvGraphicFramePr>
        <p:xfrm>
          <a:off x="533400" y="457200"/>
          <a:ext cx="8001000" cy="1899424"/>
        </p:xfrm>
        <a:graphic>
          <a:graphicData uri="http://schemas.openxmlformats.org/drawingml/2006/table">
            <a:tbl>
              <a:tblPr firstRow="1" bandRow="1">
                <a:tableStyleId>{93296810-A885-4BE3-A3E7-6D5BEEA58F35}</a:tableStyleId>
              </a:tblPr>
              <a:tblGrid>
                <a:gridCol w="1335157">
                  <a:extLst>
                    <a:ext uri="{9D8B030D-6E8A-4147-A177-3AD203B41FA5}">
                      <a16:colId xmlns:a16="http://schemas.microsoft.com/office/drawing/2014/main" xmlns="" val="2506832606"/>
                    </a:ext>
                  </a:extLst>
                </a:gridCol>
                <a:gridCol w="1815547">
                  <a:extLst>
                    <a:ext uri="{9D8B030D-6E8A-4147-A177-3AD203B41FA5}">
                      <a16:colId xmlns:a16="http://schemas.microsoft.com/office/drawing/2014/main" xmlns="" val="1557245452"/>
                    </a:ext>
                  </a:extLst>
                </a:gridCol>
                <a:gridCol w="1497496">
                  <a:extLst>
                    <a:ext uri="{9D8B030D-6E8A-4147-A177-3AD203B41FA5}">
                      <a16:colId xmlns:a16="http://schemas.microsoft.com/office/drawing/2014/main" xmlns="" val="123130808"/>
                    </a:ext>
                  </a:extLst>
                </a:gridCol>
                <a:gridCol w="3352800">
                  <a:extLst>
                    <a:ext uri="{9D8B030D-6E8A-4147-A177-3AD203B41FA5}">
                      <a16:colId xmlns:a16="http://schemas.microsoft.com/office/drawing/2014/main" xmlns="" val="1243650750"/>
                    </a:ext>
                  </a:extLst>
                </a:gridCol>
              </a:tblGrid>
              <a:tr h="712284">
                <a:tc>
                  <a:txBody>
                    <a:bodyPr/>
                    <a:lstStyle/>
                    <a:p>
                      <a:r>
                        <a:rPr lang="en-US" dirty="0"/>
                        <a:t>Example</a:t>
                      </a:r>
                    </a:p>
                  </a:txBody>
                  <a:tcPr/>
                </a:tc>
                <a:tc>
                  <a:txBody>
                    <a:bodyPr/>
                    <a:lstStyle/>
                    <a:p>
                      <a:r>
                        <a:rPr lang="en-US" dirty="0"/>
                        <a:t>Purpose: </a:t>
                      </a:r>
                      <a:br>
                        <a:rPr lang="en-US" dirty="0"/>
                      </a:br>
                      <a:r>
                        <a:rPr lang="en-US" dirty="0"/>
                        <a:t>To resolve</a:t>
                      </a:r>
                    </a:p>
                  </a:txBody>
                  <a:tcPr/>
                </a:tc>
                <a:tc>
                  <a:txBody>
                    <a:bodyPr/>
                    <a:lstStyle/>
                    <a:p>
                      <a:r>
                        <a:rPr lang="en-US" dirty="0"/>
                        <a:t>Kind &amp; Focus</a:t>
                      </a:r>
                    </a:p>
                  </a:txBody>
                  <a:tcPr/>
                </a:tc>
                <a:tc>
                  <a:txBody>
                    <a:bodyPr/>
                    <a:lstStyle/>
                    <a:p>
                      <a:r>
                        <a:rPr lang="en-US" dirty="0"/>
                        <a:t>Situation</a:t>
                      </a:r>
                    </a:p>
                  </a:txBody>
                  <a:tcPr/>
                </a:tc>
                <a:extLst>
                  <a:ext uri="{0D108BD9-81ED-4DB2-BD59-A6C34878D82A}">
                    <a16:rowId xmlns:a16="http://schemas.microsoft.com/office/drawing/2014/main" xmlns="" val="3878830440"/>
                  </a:ext>
                </a:extLst>
              </a:tr>
              <a:tr h="1187140">
                <a:tc>
                  <a:txBody>
                    <a:bodyPr/>
                    <a:lstStyle/>
                    <a:p>
                      <a:endParaRPr lang="en-US" sz="1600" dirty="0">
                        <a:solidFill>
                          <a:srgbClr val="161B52"/>
                        </a:solidFill>
                      </a:endParaRPr>
                    </a:p>
                  </a:txBody>
                  <a:tcPr/>
                </a:tc>
                <a:tc>
                  <a:txBody>
                    <a:bodyPr/>
                    <a:lstStyle/>
                    <a:p>
                      <a:r>
                        <a:rPr lang="en-US" sz="1600" dirty="0">
                          <a:solidFill>
                            <a:srgbClr val="161B52"/>
                          </a:solidFill>
                        </a:rPr>
                        <a:t>Which alternative is best?</a:t>
                      </a:r>
                    </a:p>
                  </a:txBody>
                  <a:tcPr/>
                </a:tc>
                <a:tc>
                  <a:txBody>
                    <a:bodyPr/>
                    <a:lstStyle/>
                    <a:p>
                      <a:r>
                        <a:rPr lang="en-US" b="1" dirty="0">
                          <a:solidFill>
                            <a:srgbClr val="161B52"/>
                          </a:solidFill>
                        </a:rPr>
                        <a:t>Alternatives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161B52"/>
                          </a:solidFill>
                          <a:effectLst/>
                          <a:latin typeface="+mn-lt"/>
                          <a:ea typeface="+mn-ea"/>
                          <a:cs typeface="+mn-cs"/>
                        </a:rPr>
                        <a:t>It is uncertain what the harmful and beneficial </a:t>
                      </a:r>
                      <a:r>
                        <a:rPr lang="en-US" sz="1600" b="1" kern="1200" dirty="0">
                          <a:solidFill>
                            <a:srgbClr val="161B52"/>
                          </a:solidFill>
                          <a:effectLst/>
                          <a:latin typeface="+mn-lt"/>
                          <a:ea typeface="+mn-ea"/>
                          <a:cs typeface="+mn-cs"/>
                        </a:rPr>
                        <a:t>outcomes of alternative interventions</a:t>
                      </a:r>
                      <a:r>
                        <a:rPr lang="en-US" sz="1600" kern="1200" dirty="0">
                          <a:solidFill>
                            <a:srgbClr val="161B52"/>
                          </a:solidFill>
                          <a:effectLst/>
                          <a:latin typeface="+mn-lt"/>
                          <a:ea typeface="+mn-ea"/>
                          <a:cs typeface="+mn-cs"/>
                        </a:rPr>
                        <a:t> will be for a patient and their preferences </a:t>
                      </a:r>
                      <a:endParaRPr lang="en-US" sz="1600" dirty="0">
                        <a:solidFill>
                          <a:srgbClr val="161B52"/>
                        </a:solidFill>
                      </a:endParaRPr>
                    </a:p>
                  </a:txBody>
                  <a:tcPr/>
                </a:tc>
                <a:extLst>
                  <a:ext uri="{0D108BD9-81ED-4DB2-BD59-A6C34878D82A}">
                    <a16:rowId xmlns:a16="http://schemas.microsoft.com/office/drawing/2014/main" xmlns="" val="942188504"/>
                  </a:ext>
                </a:extLst>
              </a:tr>
            </a:tbl>
          </a:graphicData>
        </a:graphic>
      </p:graphicFrame>
      <p:pic>
        <p:nvPicPr>
          <p:cNvPr id="3" name="Picture 2">
            <a:extLst>
              <a:ext uri="{FF2B5EF4-FFF2-40B4-BE49-F238E27FC236}">
                <a16:creationId xmlns:a16="http://schemas.microsoft.com/office/drawing/2014/main" xmlns="" id="{A343E130-6369-314B-A9EE-A9F33268F7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671" y="1154494"/>
            <a:ext cx="1079269" cy="1157216"/>
          </a:xfrm>
          <a:prstGeom prst="rect">
            <a:avLst/>
          </a:prstGeom>
        </p:spPr>
      </p:pic>
    </p:spTree>
    <p:extLst>
      <p:ext uri="{BB962C8B-B14F-4D97-AF65-F5344CB8AC3E}">
        <p14:creationId xmlns:p14="http://schemas.microsoft.com/office/powerpoint/2010/main" val="15128949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9E5773F6-CAE4-F244-8F44-845081CDAEEA}"/>
              </a:ext>
            </a:extLst>
          </p:cNvPr>
          <p:cNvGraphicFramePr>
            <a:graphicFrameLocks noGrp="1"/>
          </p:cNvGraphicFramePr>
          <p:nvPr>
            <p:extLst/>
          </p:nvPr>
        </p:nvGraphicFramePr>
        <p:xfrm>
          <a:off x="533400" y="457200"/>
          <a:ext cx="8001000" cy="3086564"/>
        </p:xfrm>
        <a:graphic>
          <a:graphicData uri="http://schemas.openxmlformats.org/drawingml/2006/table">
            <a:tbl>
              <a:tblPr firstRow="1" bandRow="1">
                <a:tableStyleId>{93296810-A885-4BE3-A3E7-6D5BEEA58F35}</a:tableStyleId>
              </a:tblPr>
              <a:tblGrid>
                <a:gridCol w="1335157">
                  <a:extLst>
                    <a:ext uri="{9D8B030D-6E8A-4147-A177-3AD203B41FA5}">
                      <a16:colId xmlns:a16="http://schemas.microsoft.com/office/drawing/2014/main" xmlns="" val="2506832606"/>
                    </a:ext>
                  </a:extLst>
                </a:gridCol>
                <a:gridCol w="1815547">
                  <a:extLst>
                    <a:ext uri="{9D8B030D-6E8A-4147-A177-3AD203B41FA5}">
                      <a16:colId xmlns:a16="http://schemas.microsoft.com/office/drawing/2014/main" xmlns="" val="1557245452"/>
                    </a:ext>
                  </a:extLst>
                </a:gridCol>
                <a:gridCol w="1497496">
                  <a:extLst>
                    <a:ext uri="{9D8B030D-6E8A-4147-A177-3AD203B41FA5}">
                      <a16:colId xmlns:a16="http://schemas.microsoft.com/office/drawing/2014/main" xmlns="" val="123130808"/>
                    </a:ext>
                  </a:extLst>
                </a:gridCol>
                <a:gridCol w="3352800">
                  <a:extLst>
                    <a:ext uri="{9D8B030D-6E8A-4147-A177-3AD203B41FA5}">
                      <a16:colId xmlns:a16="http://schemas.microsoft.com/office/drawing/2014/main" xmlns="" val="1243650750"/>
                    </a:ext>
                  </a:extLst>
                </a:gridCol>
              </a:tblGrid>
              <a:tr h="712284">
                <a:tc>
                  <a:txBody>
                    <a:bodyPr/>
                    <a:lstStyle/>
                    <a:p>
                      <a:r>
                        <a:rPr lang="en-US" dirty="0"/>
                        <a:t>Example</a:t>
                      </a:r>
                    </a:p>
                  </a:txBody>
                  <a:tcPr/>
                </a:tc>
                <a:tc>
                  <a:txBody>
                    <a:bodyPr/>
                    <a:lstStyle/>
                    <a:p>
                      <a:r>
                        <a:rPr lang="en-US" dirty="0"/>
                        <a:t>Purpose: </a:t>
                      </a:r>
                      <a:br>
                        <a:rPr lang="en-US" dirty="0"/>
                      </a:br>
                      <a:r>
                        <a:rPr lang="en-US" dirty="0"/>
                        <a:t>To resolve</a:t>
                      </a:r>
                    </a:p>
                  </a:txBody>
                  <a:tcPr/>
                </a:tc>
                <a:tc>
                  <a:txBody>
                    <a:bodyPr/>
                    <a:lstStyle/>
                    <a:p>
                      <a:r>
                        <a:rPr lang="en-US" dirty="0"/>
                        <a:t>Kind &amp; Focus</a:t>
                      </a:r>
                    </a:p>
                  </a:txBody>
                  <a:tcPr/>
                </a:tc>
                <a:tc>
                  <a:txBody>
                    <a:bodyPr/>
                    <a:lstStyle/>
                    <a:p>
                      <a:r>
                        <a:rPr lang="en-US" dirty="0"/>
                        <a:t>Situation</a:t>
                      </a:r>
                    </a:p>
                  </a:txBody>
                  <a:tcPr/>
                </a:tc>
                <a:extLst>
                  <a:ext uri="{0D108BD9-81ED-4DB2-BD59-A6C34878D82A}">
                    <a16:rowId xmlns:a16="http://schemas.microsoft.com/office/drawing/2014/main" xmlns="" val="3878830440"/>
                  </a:ext>
                </a:extLst>
              </a:tr>
              <a:tr h="1187140">
                <a:tc>
                  <a:txBody>
                    <a:bodyPr/>
                    <a:lstStyle/>
                    <a:p>
                      <a:endParaRPr lang="en-US" sz="1600" dirty="0">
                        <a:solidFill>
                          <a:srgbClr val="161B52"/>
                        </a:solidFill>
                      </a:endParaRPr>
                    </a:p>
                  </a:txBody>
                  <a:tcPr/>
                </a:tc>
                <a:tc>
                  <a:txBody>
                    <a:bodyPr/>
                    <a:lstStyle/>
                    <a:p>
                      <a:r>
                        <a:rPr lang="en-US" sz="1600" dirty="0">
                          <a:solidFill>
                            <a:srgbClr val="608DCC"/>
                          </a:solidFill>
                        </a:rPr>
                        <a:t>Which alternative is best?</a:t>
                      </a:r>
                    </a:p>
                  </a:txBody>
                  <a:tcPr/>
                </a:tc>
                <a:tc>
                  <a:txBody>
                    <a:bodyPr/>
                    <a:lstStyle/>
                    <a:p>
                      <a:r>
                        <a:rPr lang="en-US" b="1" dirty="0">
                          <a:solidFill>
                            <a:srgbClr val="608DCC"/>
                          </a:solidFill>
                        </a:rPr>
                        <a:t>Alternatives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608DCC"/>
                          </a:solidFill>
                          <a:effectLst/>
                          <a:latin typeface="+mn-lt"/>
                          <a:ea typeface="+mn-ea"/>
                          <a:cs typeface="+mn-cs"/>
                        </a:rPr>
                        <a:t>It is uncertain what the harmful and beneficial </a:t>
                      </a:r>
                      <a:r>
                        <a:rPr lang="en-US" sz="1600" b="1" kern="1200" dirty="0">
                          <a:solidFill>
                            <a:srgbClr val="608DCC"/>
                          </a:solidFill>
                          <a:effectLst/>
                          <a:latin typeface="+mn-lt"/>
                          <a:ea typeface="+mn-ea"/>
                          <a:cs typeface="+mn-cs"/>
                        </a:rPr>
                        <a:t>outcomes of alternative interventions</a:t>
                      </a:r>
                      <a:r>
                        <a:rPr lang="en-US" sz="1600" kern="1200" dirty="0">
                          <a:solidFill>
                            <a:srgbClr val="608DCC"/>
                          </a:solidFill>
                          <a:effectLst/>
                          <a:latin typeface="+mn-lt"/>
                          <a:ea typeface="+mn-ea"/>
                          <a:cs typeface="+mn-cs"/>
                        </a:rPr>
                        <a:t> will be for a patient and their preferences </a:t>
                      </a:r>
                      <a:endParaRPr lang="en-US" sz="1600" dirty="0">
                        <a:solidFill>
                          <a:srgbClr val="608DCC"/>
                        </a:solidFill>
                      </a:endParaRPr>
                    </a:p>
                  </a:txBody>
                  <a:tcPr/>
                </a:tc>
                <a:extLst>
                  <a:ext uri="{0D108BD9-81ED-4DB2-BD59-A6C34878D82A}">
                    <a16:rowId xmlns:a16="http://schemas.microsoft.com/office/drawing/2014/main" xmlns="" val="942188504"/>
                  </a:ext>
                </a:extLst>
              </a:tr>
              <a:tr h="1187140">
                <a:tc>
                  <a:txBody>
                    <a:bodyPr/>
                    <a:lstStyle/>
                    <a:p>
                      <a:endParaRPr lang="en-US" sz="1600" dirty="0">
                        <a:solidFill>
                          <a:srgbClr val="161B52"/>
                        </a:solidFill>
                      </a:endParaRPr>
                    </a:p>
                  </a:txBody>
                  <a:tcPr/>
                </a:tc>
                <a:tc>
                  <a:txBody>
                    <a:bodyPr/>
                    <a:lstStyle/>
                    <a:p>
                      <a:r>
                        <a:rPr lang="en-US" sz="1600" dirty="0">
                          <a:solidFill>
                            <a:srgbClr val="13136E"/>
                          </a:solidFill>
                        </a:rPr>
                        <a:t>What do we want, and can agree on?</a:t>
                      </a:r>
                    </a:p>
                  </a:txBody>
                  <a:tcPr/>
                </a:tc>
                <a:tc>
                  <a:txBody>
                    <a:bodyPr/>
                    <a:lstStyle/>
                    <a:p>
                      <a:r>
                        <a:rPr lang="en-US" sz="1800" b="1" kern="1200" dirty="0">
                          <a:solidFill>
                            <a:srgbClr val="13136E"/>
                          </a:solidFill>
                          <a:effectLst/>
                          <a:latin typeface="+mn-lt"/>
                          <a:ea typeface="+mn-ea"/>
                          <a:cs typeface="+mn-cs"/>
                        </a:rPr>
                        <a:t>People</a:t>
                      </a:r>
                      <a:br>
                        <a:rPr lang="en-US" sz="1800" b="1" kern="1200" dirty="0">
                          <a:solidFill>
                            <a:srgbClr val="13136E"/>
                          </a:solidFill>
                          <a:effectLst/>
                          <a:latin typeface="+mn-lt"/>
                          <a:ea typeface="+mn-ea"/>
                          <a:cs typeface="+mn-cs"/>
                        </a:rPr>
                      </a:br>
                      <a:r>
                        <a:rPr lang="en-US" sz="1800" b="1" kern="1200" dirty="0">
                          <a:solidFill>
                            <a:srgbClr val="13136E"/>
                          </a:solidFill>
                          <a:effectLst/>
                          <a:latin typeface="+mn-lt"/>
                          <a:ea typeface="+mn-ea"/>
                          <a:cs typeface="+mn-cs"/>
                        </a:rPr>
                        <a:t>Choosing &amp; Agreeing</a:t>
                      </a:r>
                      <a:r>
                        <a:rPr lang="en-US" dirty="0">
                          <a:solidFill>
                            <a:srgbClr val="13136E"/>
                          </a:solidFill>
                          <a:effectLst/>
                        </a:rPr>
                        <a:t> </a:t>
                      </a:r>
                      <a:endParaRPr lang="en-US" b="1" dirty="0">
                        <a:solidFill>
                          <a:srgbClr val="13136E"/>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13136E"/>
                          </a:solidFill>
                        </a:rPr>
                        <a:t>Personal or professional </a:t>
                      </a:r>
                      <a:r>
                        <a:rPr lang="en-US" sz="1600" b="1" dirty="0">
                          <a:solidFill>
                            <a:srgbClr val="13136E"/>
                          </a:solidFill>
                        </a:rPr>
                        <a:t>concerns, interests, or agenda </a:t>
                      </a:r>
                      <a:r>
                        <a:rPr lang="en-US" sz="1600" dirty="0">
                          <a:solidFill>
                            <a:srgbClr val="13136E"/>
                          </a:solidFill>
                        </a:rPr>
                        <a:t>are ambiguous or in conflict between or within parties</a:t>
                      </a:r>
                    </a:p>
                  </a:txBody>
                  <a:tcPr/>
                </a:tc>
                <a:extLst>
                  <a:ext uri="{0D108BD9-81ED-4DB2-BD59-A6C34878D82A}">
                    <a16:rowId xmlns:a16="http://schemas.microsoft.com/office/drawing/2014/main" xmlns="" val="1819231974"/>
                  </a:ext>
                </a:extLst>
              </a:tr>
            </a:tbl>
          </a:graphicData>
        </a:graphic>
      </p:graphicFrame>
      <p:pic>
        <p:nvPicPr>
          <p:cNvPr id="3" name="Picture 2">
            <a:extLst>
              <a:ext uri="{FF2B5EF4-FFF2-40B4-BE49-F238E27FC236}">
                <a16:creationId xmlns:a16="http://schemas.microsoft.com/office/drawing/2014/main" xmlns="" id="{A343E130-6369-314B-A9EE-A9F33268F7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671" y="1154494"/>
            <a:ext cx="1079269" cy="1157216"/>
          </a:xfrm>
          <a:prstGeom prst="rect">
            <a:avLst/>
          </a:prstGeom>
        </p:spPr>
      </p:pic>
      <p:pic>
        <p:nvPicPr>
          <p:cNvPr id="6" name="Picture 5">
            <a:extLst>
              <a:ext uri="{FF2B5EF4-FFF2-40B4-BE49-F238E27FC236}">
                <a16:creationId xmlns:a16="http://schemas.microsoft.com/office/drawing/2014/main" xmlns="" id="{532D75ED-B768-5D4E-804F-237D9472CB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521" y="2416776"/>
            <a:ext cx="1193570" cy="1138312"/>
          </a:xfrm>
          <a:prstGeom prst="rect">
            <a:avLst/>
          </a:prstGeom>
        </p:spPr>
      </p:pic>
    </p:spTree>
    <p:extLst>
      <p:ext uri="{BB962C8B-B14F-4D97-AF65-F5344CB8AC3E}">
        <p14:creationId xmlns:p14="http://schemas.microsoft.com/office/powerpoint/2010/main" val="28933203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9E5773F6-CAE4-F244-8F44-845081CDAEEA}"/>
              </a:ext>
            </a:extLst>
          </p:cNvPr>
          <p:cNvGraphicFramePr>
            <a:graphicFrameLocks noGrp="1"/>
          </p:cNvGraphicFramePr>
          <p:nvPr>
            <p:extLst/>
          </p:nvPr>
        </p:nvGraphicFramePr>
        <p:xfrm>
          <a:off x="533400" y="457200"/>
          <a:ext cx="8001000" cy="4273704"/>
        </p:xfrm>
        <a:graphic>
          <a:graphicData uri="http://schemas.openxmlformats.org/drawingml/2006/table">
            <a:tbl>
              <a:tblPr firstRow="1" bandRow="1">
                <a:tableStyleId>{93296810-A885-4BE3-A3E7-6D5BEEA58F35}</a:tableStyleId>
              </a:tblPr>
              <a:tblGrid>
                <a:gridCol w="1335157">
                  <a:extLst>
                    <a:ext uri="{9D8B030D-6E8A-4147-A177-3AD203B41FA5}">
                      <a16:colId xmlns:a16="http://schemas.microsoft.com/office/drawing/2014/main" xmlns="" val="2506832606"/>
                    </a:ext>
                  </a:extLst>
                </a:gridCol>
                <a:gridCol w="1815547">
                  <a:extLst>
                    <a:ext uri="{9D8B030D-6E8A-4147-A177-3AD203B41FA5}">
                      <a16:colId xmlns:a16="http://schemas.microsoft.com/office/drawing/2014/main" xmlns="" val="1557245452"/>
                    </a:ext>
                  </a:extLst>
                </a:gridCol>
                <a:gridCol w="1497496">
                  <a:extLst>
                    <a:ext uri="{9D8B030D-6E8A-4147-A177-3AD203B41FA5}">
                      <a16:colId xmlns:a16="http://schemas.microsoft.com/office/drawing/2014/main" xmlns="" val="123130808"/>
                    </a:ext>
                  </a:extLst>
                </a:gridCol>
                <a:gridCol w="3352800">
                  <a:extLst>
                    <a:ext uri="{9D8B030D-6E8A-4147-A177-3AD203B41FA5}">
                      <a16:colId xmlns:a16="http://schemas.microsoft.com/office/drawing/2014/main" xmlns="" val="1243650750"/>
                    </a:ext>
                  </a:extLst>
                </a:gridCol>
              </a:tblGrid>
              <a:tr h="712284">
                <a:tc>
                  <a:txBody>
                    <a:bodyPr/>
                    <a:lstStyle/>
                    <a:p>
                      <a:r>
                        <a:rPr lang="en-US" dirty="0"/>
                        <a:t>Example</a:t>
                      </a:r>
                    </a:p>
                  </a:txBody>
                  <a:tcPr/>
                </a:tc>
                <a:tc>
                  <a:txBody>
                    <a:bodyPr/>
                    <a:lstStyle/>
                    <a:p>
                      <a:r>
                        <a:rPr lang="en-US" dirty="0"/>
                        <a:t>Purpose: </a:t>
                      </a:r>
                      <a:br>
                        <a:rPr lang="en-US" dirty="0"/>
                      </a:br>
                      <a:r>
                        <a:rPr lang="en-US" dirty="0"/>
                        <a:t>To resolve</a:t>
                      </a:r>
                    </a:p>
                  </a:txBody>
                  <a:tcPr/>
                </a:tc>
                <a:tc>
                  <a:txBody>
                    <a:bodyPr/>
                    <a:lstStyle/>
                    <a:p>
                      <a:r>
                        <a:rPr lang="en-US" dirty="0"/>
                        <a:t>Kind &amp; Focus</a:t>
                      </a:r>
                    </a:p>
                  </a:txBody>
                  <a:tcPr/>
                </a:tc>
                <a:tc>
                  <a:txBody>
                    <a:bodyPr/>
                    <a:lstStyle/>
                    <a:p>
                      <a:r>
                        <a:rPr lang="en-US" dirty="0"/>
                        <a:t>Situation</a:t>
                      </a:r>
                    </a:p>
                  </a:txBody>
                  <a:tcPr/>
                </a:tc>
                <a:extLst>
                  <a:ext uri="{0D108BD9-81ED-4DB2-BD59-A6C34878D82A}">
                    <a16:rowId xmlns:a16="http://schemas.microsoft.com/office/drawing/2014/main" xmlns="" val="3878830440"/>
                  </a:ext>
                </a:extLst>
              </a:tr>
              <a:tr h="1187140">
                <a:tc>
                  <a:txBody>
                    <a:bodyPr/>
                    <a:lstStyle/>
                    <a:p>
                      <a:endParaRPr lang="en-US" sz="1600" dirty="0">
                        <a:solidFill>
                          <a:srgbClr val="161B52"/>
                        </a:solidFill>
                      </a:endParaRPr>
                    </a:p>
                  </a:txBody>
                  <a:tcPr/>
                </a:tc>
                <a:tc>
                  <a:txBody>
                    <a:bodyPr/>
                    <a:lstStyle/>
                    <a:p>
                      <a:r>
                        <a:rPr lang="en-US" sz="1600" dirty="0">
                          <a:solidFill>
                            <a:srgbClr val="608DCC"/>
                          </a:solidFill>
                        </a:rPr>
                        <a:t>Which alternative is best?</a:t>
                      </a:r>
                    </a:p>
                  </a:txBody>
                  <a:tcPr/>
                </a:tc>
                <a:tc>
                  <a:txBody>
                    <a:bodyPr/>
                    <a:lstStyle/>
                    <a:p>
                      <a:r>
                        <a:rPr lang="en-US" b="1" dirty="0">
                          <a:solidFill>
                            <a:srgbClr val="608DCC"/>
                          </a:solidFill>
                        </a:rPr>
                        <a:t>Alternatives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608DCC"/>
                          </a:solidFill>
                          <a:effectLst/>
                          <a:latin typeface="+mn-lt"/>
                          <a:ea typeface="+mn-ea"/>
                          <a:cs typeface="+mn-cs"/>
                        </a:rPr>
                        <a:t>It is uncertain what the harmful and beneficial </a:t>
                      </a:r>
                      <a:r>
                        <a:rPr lang="en-US" sz="1600" b="1" kern="1200" dirty="0">
                          <a:solidFill>
                            <a:srgbClr val="608DCC"/>
                          </a:solidFill>
                          <a:effectLst/>
                          <a:latin typeface="+mn-lt"/>
                          <a:ea typeface="+mn-ea"/>
                          <a:cs typeface="+mn-cs"/>
                        </a:rPr>
                        <a:t>outcomes of alternative interventions</a:t>
                      </a:r>
                      <a:r>
                        <a:rPr lang="en-US" sz="1600" kern="1200" dirty="0">
                          <a:solidFill>
                            <a:srgbClr val="608DCC"/>
                          </a:solidFill>
                          <a:effectLst/>
                          <a:latin typeface="+mn-lt"/>
                          <a:ea typeface="+mn-ea"/>
                          <a:cs typeface="+mn-cs"/>
                        </a:rPr>
                        <a:t> will be for a patient and their preferences </a:t>
                      </a:r>
                      <a:endParaRPr lang="en-US" sz="1600" dirty="0">
                        <a:solidFill>
                          <a:srgbClr val="608DCC"/>
                        </a:solidFill>
                      </a:endParaRPr>
                    </a:p>
                  </a:txBody>
                  <a:tcPr/>
                </a:tc>
                <a:extLst>
                  <a:ext uri="{0D108BD9-81ED-4DB2-BD59-A6C34878D82A}">
                    <a16:rowId xmlns:a16="http://schemas.microsoft.com/office/drawing/2014/main" xmlns="" val="942188504"/>
                  </a:ext>
                </a:extLst>
              </a:tr>
              <a:tr h="1187140">
                <a:tc>
                  <a:txBody>
                    <a:bodyPr/>
                    <a:lstStyle/>
                    <a:p>
                      <a:endParaRPr lang="en-US" sz="1600" dirty="0">
                        <a:solidFill>
                          <a:srgbClr val="161B52"/>
                        </a:solidFill>
                      </a:endParaRPr>
                    </a:p>
                  </a:txBody>
                  <a:tcPr/>
                </a:tc>
                <a:tc>
                  <a:txBody>
                    <a:bodyPr/>
                    <a:lstStyle/>
                    <a:p>
                      <a:r>
                        <a:rPr lang="en-US" sz="1600" dirty="0">
                          <a:solidFill>
                            <a:srgbClr val="608DCC"/>
                          </a:solidFill>
                        </a:rPr>
                        <a:t>What do we want, and can agree on?</a:t>
                      </a:r>
                    </a:p>
                  </a:txBody>
                  <a:tcPr/>
                </a:tc>
                <a:tc>
                  <a:txBody>
                    <a:bodyPr/>
                    <a:lstStyle/>
                    <a:p>
                      <a:r>
                        <a:rPr lang="en-US" sz="1800" b="1" kern="1200" dirty="0">
                          <a:solidFill>
                            <a:srgbClr val="608DCC"/>
                          </a:solidFill>
                          <a:effectLst/>
                          <a:latin typeface="+mn-lt"/>
                          <a:ea typeface="+mn-ea"/>
                          <a:cs typeface="+mn-cs"/>
                        </a:rPr>
                        <a:t>People</a:t>
                      </a:r>
                      <a:br>
                        <a:rPr lang="en-US" sz="1800" b="1" kern="1200" dirty="0">
                          <a:solidFill>
                            <a:srgbClr val="608DCC"/>
                          </a:solidFill>
                          <a:effectLst/>
                          <a:latin typeface="+mn-lt"/>
                          <a:ea typeface="+mn-ea"/>
                          <a:cs typeface="+mn-cs"/>
                        </a:rPr>
                      </a:br>
                      <a:r>
                        <a:rPr lang="en-US" sz="1800" b="1" kern="1200" dirty="0">
                          <a:solidFill>
                            <a:srgbClr val="608DCC"/>
                          </a:solidFill>
                          <a:effectLst/>
                          <a:latin typeface="+mn-lt"/>
                          <a:ea typeface="+mn-ea"/>
                          <a:cs typeface="+mn-cs"/>
                        </a:rPr>
                        <a:t>Choosing &amp; Agreeing</a:t>
                      </a:r>
                      <a:r>
                        <a:rPr lang="en-US" dirty="0">
                          <a:solidFill>
                            <a:srgbClr val="608DCC"/>
                          </a:solidFill>
                          <a:effectLst/>
                        </a:rPr>
                        <a:t> </a:t>
                      </a:r>
                      <a:endParaRPr lang="en-US" b="1" dirty="0">
                        <a:solidFill>
                          <a:srgbClr val="608DCC"/>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608DCC"/>
                          </a:solidFill>
                        </a:rPr>
                        <a:t>Personal or professional </a:t>
                      </a:r>
                      <a:r>
                        <a:rPr lang="en-US" sz="1600" b="1" dirty="0">
                          <a:solidFill>
                            <a:srgbClr val="608DCC"/>
                          </a:solidFill>
                        </a:rPr>
                        <a:t>concerns, interests, or agenda </a:t>
                      </a:r>
                      <a:r>
                        <a:rPr lang="en-US" sz="1600" dirty="0">
                          <a:solidFill>
                            <a:srgbClr val="608DCC"/>
                          </a:solidFill>
                        </a:rPr>
                        <a:t>are ambiguous or in conflict between or within parties</a:t>
                      </a:r>
                    </a:p>
                  </a:txBody>
                  <a:tcPr/>
                </a:tc>
                <a:extLst>
                  <a:ext uri="{0D108BD9-81ED-4DB2-BD59-A6C34878D82A}">
                    <a16:rowId xmlns:a16="http://schemas.microsoft.com/office/drawing/2014/main" xmlns="" val="1819231974"/>
                  </a:ext>
                </a:extLst>
              </a:tr>
              <a:tr h="1187140">
                <a:tc>
                  <a:txBody>
                    <a:bodyPr/>
                    <a:lstStyle/>
                    <a:p>
                      <a:endParaRPr lang="en-US" sz="1600" dirty="0">
                        <a:solidFill>
                          <a:srgbClr val="161B52"/>
                        </a:solidFill>
                      </a:endParaRPr>
                    </a:p>
                  </a:txBody>
                  <a:tcPr/>
                </a:tc>
                <a:tc>
                  <a:txBody>
                    <a:bodyPr/>
                    <a:lstStyle/>
                    <a:p>
                      <a:r>
                        <a:rPr lang="en-US" sz="1600" dirty="0">
                          <a:solidFill>
                            <a:srgbClr val="011456"/>
                          </a:solidFill>
                        </a:rPr>
                        <a:t>How do we manage and resolve the current situation?</a:t>
                      </a:r>
                    </a:p>
                  </a:txBody>
                  <a:tcPr/>
                </a:tc>
                <a:tc>
                  <a:txBody>
                    <a:bodyPr/>
                    <a:lstStyle/>
                    <a:p>
                      <a:r>
                        <a:rPr lang="en-US" b="1" dirty="0">
                          <a:solidFill>
                            <a:srgbClr val="011456"/>
                          </a:solidFill>
                        </a:rPr>
                        <a:t>Problematic</a:t>
                      </a:r>
                    </a:p>
                    <a:p>
                      <a:r>
                        <a:rPr lang="en-US" b="1" dirty="0">
                          <a:solidFill>
                            <a:srgbClr val="011456"/>
                          </a:solidFill>
                        </a:rPr>
                        <a:t>Situation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11456"/>
                          </a:solidFill>
                          <a:effectLst/>
                          <a:latin typeface="+mn-lt"/>
                          <a:ea typeface="+mn-ea"/>
                          <a:cs typeface="+mn-cs"/>
                        </a:rPr>
                        <a:t>The </a:t>
                      </a:r>
                      <a:r>
                        <a:rPr lang="en-US" sz="1600" b="1" kern="1200" dirty="0">
                          <a:solidFill>
                            <a:srgbClr val="011456"/>
                          </a:solidFill>
                          <a:effectLst/>
                          <a:latin typeface="+mn-lt"/>
                          <a:ea typeface="+mn-ea"/>
                          <a:cs typeface="+mn-cs"/>
                        </a:rPr>
                        <a:t>problematic human situation</a:t>
                      </a:r>
                      <a:r>
                        <a:rPr lang="en-US" sz="1600" kern="1200" dirty="0">
                          <a:solidFill>
                            <a:srgbClr val="011456"/>
                          </a:solidFill>
                          <a:effectLst/>
                          <a:latin typeface="+mn-lt"/>
                          <a:ea typeface="+mn-ea"/>
                          <a:cs typeface="+mn-cs"/>
                        </a:rPr>
                        <a:t> and what to do about it is </a:t>
                      </a:r>
                      <a:r>
                        <a:rPr lang="en-US" sz="1600" b="1" kern="1200" dirty="0">
                          <a:solidFill>
                            <a:srgbClr val="011456"/>
                          </a:solidFill>
                          <a:effectLst/>
                          <a:latin typeface="+mn-lt"/>
                          <a:ea typeface="+mn-ea"/>
                          <a:cs typeface="+mn-cs"/>
                        </a:rPr>
                        <a:t>intellectually, practically, and emotionally</a:t>
                      </a:r>
                      <a:r>
                        <a:rPr lang="en-US" sz="1600" kern="1200" dirty="0">
                          <a:solidFill>
                            <a:srgbClr val="011456"/>
                          </a:solidFill>
                          <a:effectLst/>
                          <a:latin typeface="+mn-lt"/>
                          <a:ea typeface="+mn-ea"/>
                          <a:cs typeface="+mn-cs"/>
                        </a:rPr>
                        <a:t> fraught</a:t>
                      </a:r>
                      <a:r>
                        <a:rPr lang="en-US" sz="1600" dirty="0">
                          <a:solidFill>
                            <a:srgbClr val="011456"/>
                          </a:solidFill>
                          <a:effectLst/>
                        </a:rPr>
                        <a:t> </a:t>
                      </a:r>
                      <a:endParaRPr lang="en-US" sz="1600" dirty="0">
                        <a:solidFill>
                          <a:srgbClr val="011456"/>
                        </a:solidFill>
                      </a:endParaRPr>
                    </a:p>
                  </a:txBody>
                  <a:tcPr/>
                </a:tc>
                <a:extLst>
                  <a:ext uri="{0D108BD9-81ED-4DB2-BD59-A6C34878D82A}">
                    <a16:rowId xmlns:a16="http://schemas.microsoft.com/office/drawing/2014/main" xmlns="" val="3848552660"/>
                  </a:ext>
                </a:extLst>
              </a:tr>
            </a:tbl>
          </a:graphicData>
        </a:graphic>
      </p:graphicFrame>
      <p:pic>
        <p:nvPicPr>
          <p:cNvPr id="3" name="Picture 2">
            <a:extLst>
              <a:ext uri="{FF2B5EF4-FFF2-40B4-BE49-F238E27FC236}">
                <a16:creationId xmlns:a16="http://schemas.microsoft.com/office/drawing/2014/main" xmlns="" id="{A343E130-6369-314B-A9EE-A9F33268F7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671" y="1154494"/>
            <a:ext cx="1079269" cy="1157216"/>
          </a:xfrm>
          <a:prstGeom prst="rect">
            <a:avLst/>
          </a:prstGeom>
        </p:spPr>
      </p:pic>
      <p:pic>
        <p:nvPicPr>
          <p:cNvPr id="6" name="Picture 5">
            <a:extLst>
              <a:ext uri="{FF2B5EF4-FFF2-40B4-BE49-F238E27FC236}">
                <a16:creationId xmlns:a16="http://schemas.microsoft.com/office/drawing/2014/main" xmlns="" id="{532D75ED-B768-5D4E-804F-237D9472CB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521" y="2416776"/>
            <a:ext cx="1193570" cy="1138312"/>
          </a:xfrm>
          <a:prstGeom prst="rect">
            <a:avLst/>
          </a:prstGeom>
        </p:spPr>
      </p:pic>
      <p:pic>
        <p:nvPicPr>
          <p:cNvPr id="7" name="Picture 6">
            <a:extLst>
              <a:ext uri="{FF2B5EF4-FFF2-40B4-BE49-F238E27FC236}">
                <a16:creationId xmlns:a16="http://schemas.microsoft.com/office/drawing/2014/main" xmlns="" id="{79260D20-CD55-9D44-8B62-AB46F99090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631" y="3660154"/>
            <a:ext cx="1316517" cy="1017863"/>
          </a:xfrm>
          <a:prstGeom prst="rect">
            <a:avLst/>
          </a:prstGeom>
        </p:spPr>
      </p:pic>
    </p:spTree>
    <p:extLst>
      <p:ext uri="{BB962C8B-B14F-4D97-AF65-F5344CB8AC3E}">
        <p14:creationId xmlns:p14="http://schemas.microsoft.com/office/powerpoint/2010/main" val="2036423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9E5773F6-CAE4-F244-8F44-845081CDAEEA}"/>
              </a:ext>
            </a:extLst>
          </p:cNvPr>
          <p:cNvGraphicFramePr>
            <a:graphicFrameLocks noGrp="1"/>
          </p:cNvGraphicFramePr>
          <p:nvPr>
            <p:extLst/>
          </p:nvPr>
        </p:nvGraphicFramePr>
        <p:xfrm>
          <a:off x="533400" y="457200"/>
          <a:ext cx="8001000" cy="5706264"/>
        </p:xfrm>
        <a:graphic>
          <a:graphicData uri="http://schemas.openxmlformats.org/drawingml/2006/table">
            <a:tbl>
              <a:tblPr firstRow="1" bandRow="1">
                <a:tableStyleId>{93296810-A885-4BE3-A3E7-6D5BEEA58F35}</a:tableStyleId>
              </a:tblPr>
              <a:tblGrid>
                <a:gridCol w="1335157">
                  <a:extLst>
                    <a:ext uri="{9D8B030D-6E8A-4147-A177-3AD203B41FA5}">
                      <a16:colId xmlns:a16="http://schemas.microsoft.com/office/drawing/2014/main" xmlns="" val="2506832606"/>
                    </a:ext>
                  </a:extLst>
                </a:gridCol>
                <a:gridCol w="1815547">
                  <a:extLst>
                    <a:ext uri="{9D8B030D-6E8A-4147-A177-3AD203B41FA5}">
                      <a16:colId xmlns:a16="http://schemas.microsoft.com/office/drawing/2014/main" xmlns="" val="1557245452"/>
                    </a:ext>
                  </a:extLst>
                </a:gridCol>
                <a:gridCol w="1497496">
                  <a:extLst>
                    <a:ext uri="{9D8B030D-6E8A-4147-A177-3AD203B41FA5}">
                      <a16:colId xmlns:a16="http://schemas.microsoft.com/office/drawing/2014/main" xmlns="" val="123130808"/>
                    </a:ext>
                  </a:extLst>
                </a:gridCol>
                <a:gridCol w="3352800">
                  <a:extLst>
                    <a:ext uri="{9D8B030D-6E8A-4147-A177-3AD203B41FA5}">
                      <a16:colId xmlns:a16="http://schemas.microsoft.com/office/drawing/2014/main" xmlns="" val="1243650750"/>
                    </a:ext>
                  </a:extLst>
                </a:gridCol>
              </a:tblGrid>
              <a:tr h="712284">
                <a:tc>
                  <a:txBody>
                    <a:bodyPr/>
                    <a:lstStyle/>
                    <a:p>
                      <a:r>
                        <a:rPr lang="en-US" dirty="0"/>
                        <a:t>Example</a:t>
                      </a:r>
                    </a:p>
                  </a:txBody>
                  <a:tcPr/>
                </a:tc>
                <a:tc>
                  <a:txBody>
                    <a:bodyPr/>
                    <a:lstStyle/>
                    <a:p>
                      <a:r>
                        <a:rPr lang="en-US" dirty="0"/>
                        <a:t>Purpose: </a:t>
                      </a:r>
                      <a:br>
                        <a:rPr lang="en-US" dirty="0"/>
                      </a:br>
                      <a:r>
                        <a:rPr lang="en-US" dirty="0"/>
                        <a:t>To resolve</a:t>
                      </a:r>
                    </a:p>
                  </a:txBody>
                  <a:tcPr/>
                </a:tc>
                <a:tc>
                  <a:txBody>
                    <a:bodyPr/>
                    <a:lstStyle/>
                    <a:p>
                      <a:r>
                        <a:rPr lang="en-US" dirty="0"/>
                        <a:t>Kind &amp; Focus</a:t>
                      </a:r>
                    </a:p>
                  </a:txBody>
                  <a:tcPr/>
                </a:tc>
                <a:tc>
                  <a:txBody>
                    <a:bodyPr/>
                    <a:lstStyle/>
                    <a:p>
                      <a:r>
                        <a:rPr lang="en-US" dirty="0"/>
                        <a:t>Situation</a:t>
                      </a:r>
                    </a:p>
                  </a:txBody>
                  <a:tcPr/>
                </a:tc>
                <a:extLst>
                  <a:ext uri="{0D108BD9-81ED-4DB2-BD59-A6C34878D82A}">
                    <a16:rowId xmlns:a16="http://schemas.microsoft.com/office/drawing/2014/main" xmlns="" val="3878830440"/>
                  </a:ext>
                </a:extLst>
              </a:tr>
              <a:tr h="1187140">
                <a:tc>
                  <a:txBody>
                    <a:bodyPr/>
                    <a:lstStyle/>
                    <a:p>
                      <a:endParaRPr lang="en-US" sz="1600" dirty="0">
                        <a:solidFill>
                          <a:srgbClr val="161B52"/>
                        </a:solidFill>
                      </a:endParaRPr>
                    </a:p>
                  </a:txBody>
                  <a:tcPr/>
                </a:tc>
                <a:tc>
                  <a:txBody>
                    <a:bodyPr/>
                    <a:lstStyle/>
                    <a:p>
                      <a:r>
                        <a:rPr lang="en-US" sz="1600" dirty="0">
                          <a:solidFill>
                            <a:srgbClr val="608DCC"/>
                          </a:solidFill>
                        </a:rPr>
                        <a:t>Which alternative is best?</a:t>
                      </a:r>
                    </a:p>
                  </a:txBody>
                  <a:tcPr/>
                </a:tc>
                <a:tc>
                  <a:txBody>
                    <a:bodyPr/>
                    <a:lstStyle/>
                    <a:p>
                      <a:r>
                        <a:rPr lang="en-US" b="1" dirty="0">
                          <a:solidFill>
                            <a:srgbClr val="608DCC"/>
                          </a:solidFill>
                        </a:rPr>
                        <a:t>Alternatives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608DCC"/>
                          </a:solidFill>
                          <a:effectLst/>
                          <a:latin typeface="+mn-lt"/>
                          <a:ea typeface="+mn-ea"/>
                          <a:cs typeface="+mn-cs"/>
                        </a:rPr>
                        <a:t>It is uncertain what the harmful and beneficial </a:t>
                      </a:r>
                      <a:r>
                        <a:rPr lang="en-US" sz="1600" b="1" kern="1200" dirty="0">
                          <a:solidFill>
                            <a:srgbClr val="608DCC"/>
                          </a:solidFill>
                          <a:effectLst/>
                          <a:latin typeface="+mn-lt"/>
                          <a:ea typeface="+mn-ea"/>
                          <a:cs typeface="+mn-cs"/>
                        </a:rPr>
                        <a:t>outcomes of alternative interventions</a:t>
                      </a:r>
                      <a:r>
                        <a:rPr lang="en-US" sz="1600" kern="1200" dirty="0">
                          <a:solidFill>
                            <a:srgbClr val="608DCC"/>
                          </a:solidFill>
                          <a:effectLst/>
                          <a:latin typeface="+mn-lt"/>
                          <a:ea typeface="+mn-ea"/>
                          <a:cs typeface="+mn-cs"/>
                        </a:rPr>
                        <a:t> will be for a patient and their preferences </a:t>
                      </a:r>
                      <a:endParaRPr lang="en-US" sz="1600" dirty="0">
                        <a:solidFill>
                          <a:srgbClr val="608DCC"/>
                        </a:solidFill>
                      </a:endParaRPr>
                    </a:p>
                  </a:txBody>
                  <a:tcPr/>
                </a:tc>
                <a:extLst>
                  <a:ext uri="{0D108BD9-81ED-4DB2-BD59-A6C34878D82A}">
                    <a16:rowId xmlns:a16="http://schemas.microsoft.com/office/drawing/2014/main" xmlns="" val="942188504"/>
                  </a:ext>
                </a:extLst>
              </a:tr>
              <a:tr h="1187140">
                <a:tc>
                  <a:txBody>
                    <a:bodyPr/>
                    <a:lstStyle/>
                    <a:p>
                      <a:endParaRPr lang="en-US" sz="1600" dirty="0">
                        <a:solidFill>
                          <a:srgbClr val="161B52"/>
                        </a:solidFill>
                      </a:endParaRPr>
                    </a:p>
                  </a:txBody>
                  <a:tcPr/>
                </a:tc>
                <a:tc>
                  <a:txBody>
                    <a:bodyPr/>
                    <a:lstStyle/>
                    <a:p>
                      <a:r>
                        <a:rPr lang="en-US" sz="1600" dirty="0">
                          <a:solidFill>
                            <a:srgbClr val="608DCC"/>
                          </a:solidFill>
                        </a:rPr>
                        <a:t>What do we want, and can agree on?</a:t>
                      </a:r>
                    </a:p>
                  </a:txBody>
                  <a:tcPr/>
                </a:tc>
                <a:tc>
                  <a:txBody>
                    <a:bodyPr/>
                    <a:lstStyle/>
                    <a:p>
                      <a:r>
                        <a:rPr lang="en-US" sz="1800" b="1" kern="1200" dirty="0">
                          <a:solidFill>
                            <a:srgbClr val="608DCC"/>
                          </a:solidFill>
                          <a:effectLst/>
                          <a:latin typeface="+mn-lt"/>
                          <a:ea typeface="+mn-ea"/>
                          <a:cs typeface="+mn-cs"/>
                        </a:rPr>
                        <a:t>People</a:t>
                      </a:r>
                      <a:br>
                        <a:rPr lang="en-US" sz="1800" b="1" kern="1200" dirty="0">
                          <a:solidFill>
                            <a:srgbClr val="608DCC"/>
                          </a:solidFill>
                          <a:effectLst/>
                          <a:latin typeface="+mn-lt"/>
                          <a:ea typeface="+mn-ea"/>
                          <a:cs typeface="+mn-cs"/>
                        </a:rPr>
                      </a:br>
                      <a:r>
                        <a:rPr lang="en-US" sz="1800" b="1" kern="1200" dirty="0">
                          <a:solidFill>
                            <a:srgbClr val="608DCC"/>
                          </a:solidFill>
                          <a:effectLst/>
                          <a:latin typeface="+mn-lt"/>
                          <a:ea typeface="+mn-ea"/>
                          <a:cs typeface="+mn-cs"/>
                        </a:rPr>
                        <a:t>Choosing &amp; Agreeing</a:t>
                      </a:r>
                      <a:r>
                        <a:rPr lang="en-US" dirty="0">
                          <a:solidFill>
                            <a:srgbClr val="608DCC"/>
                          </a:solidFill>
                          <a:effectLst/>
                        </a:rPr>
                        <a:t> </a:t>
                      </a:r>
                      <a:endParaRPr lang="en-US" b="1" dirty="0">
                        <a:solidFill>
                          <a:srgbClr val="608DCC"/>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608DCC"/>
                          </a:solidFill>
                        </a:rPr>
                        <a:t>Personal or professional </a:t>
                      </a:r>
                      <a:r>
                        <a:rPr lang="en-US" sz="1600" b="1" dirty="0">
                          <a:solidFill>
                            <a:srgbClr val="608DCC"/>
                          </a:solidFill>
                        </a:rPr>
                        <a:t>concerns, interests, or agenda </a:t>
                      </a:r>
                      <a:r>
                        <a:rPr lang="en-US" sz="1600" dirty="0">
                          <a:solidFill>
                            <a:srgbClr val="608DCC"/>
                          </a:solidFill>
                        </a:rPr>
                        <a:t>are ambiguous or in conflict between or within parties</a:t>
                      </a:r>
                    </a:p>
                  </a:txBody>
                  <a:tcPr/>
                </a:tc>
                <a:extLst>
                  <a:ext uri="{0D108BD9-81ED-4DB2-BD59-A6C34878D82A}">
                    <a16:rowId xmlns:a16="http://schemas.microsoft.com/office/drawing/2014/main" xmlns="" val="1819231974"/>
                  </a:ext>
                </a:extLst>
              </a:tr>
              <a:tr h="1187140">
                <a:tc>
                  <a:txBody>
                    <a:bodyPr/>
                    <a:lstStyle/>
                    <a:p>
                      <a:endParaRPr lang="en-US" sz="1600" dirty="0">
                        <a:solidFill>
                          <a:srgbClr val="161B52"/>
                        </a:solidFill>
                      </a:endParaRPr>
                    </a:p>
                  </a:txBody>
                  <a:tcPr/>
                </a:tc>
                <a:tc>
                  <a:txBody>
                    <a:bodyPr/>
                    <a:lstStyle/>
                    <a:p>
                      <a:r>
                        <a:rPr lang="en-US" sz="1600" dirty="0">
                          <a:solidFill>
                            <a:srgbClr val="608DCC"/>
                          </a:solidFill>
                        </a:rPr>
                        <a:t>How do we manage and resolve the current situation?</a:t>
                      </a:r>
                    </a:p>
                  </a:txBody>
                  <a:tcPr/>
                </a:tc>
                <a:tc>
                  <a:txBody>
                    <a:bodyPr/>
                    <a:lstStyle/>
                    <a:p>
                      <a:r>
                        <a:rPr lang="en-US" b="1" dirty="0">
                          <a:solidFill>
                            <a:srgbClr val="608DCC"/>
                          </a:solidFill>
                        </a:rPr>
                        <a:t>Problematic</a:t>
                      </a:r>
                    </a:p>
                    <a:p>
                      <a:r>
                        <a:rPr lang="en-US" b="1" dirty="0">
                          <a:solidFill>
                            <a:srgbClr val="608DCC"/>
                          </a:solidFill>
                        </a:rPr>
                        <a:t>Situation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608DCC"/>
                          </a:solidFill>
                          <a:effectLst/>
                          <a:latin typeface="+mn-lt"/>
                          <a:ea typeface="+mn-ea"/>
                          <a:cs typeface="+mn-cs"/>
                        </a:rPr>
                        <a:t>The </a:t>
                      </a:r>
                      <a:r>
                        <a:rPr lang="en-US" sz="1600" b="1" kern="1200" dirty="0">
                          <a:solidFill>
                            <a:srgbClr val="608DCC"/>
                          </a:solidFill>
                          <a:effectLst/>
                          <a:latin typeface="+mn-lt"/>
                          <a:ea typeface="+mn-ea"/>
                          <a:cs typeface="+mn-cs"/>
                        </a:rPr>
                        <a:t>problematic human situation</a:t>
                      </a:r>
                      <a:r>
                        <a:rPr lang="en-US" sz="1600" kern="1200" dirty="0">
                          <a:solidFill>
                            <a:srgbClr val="608DCC"/>
                          </a:solidFill>
                          <a:effectLst/>
                          <a:latin typeface="+mn-lt"/>
                          <a:ea typeface="+mn-ea"/>
                          <a:cs typeface="+mn-cs"/>
                        </a:rPr>
                        <a:t> and what to do about it is </a:t>
                      </a:r>
                      <a:r>
                        <a:rPr lang="en-US" sz="1600" b="1" kern="1200" dirty="0">
                          <a:solidFill>
                            <a:srgbClr val="608DCC"/>
                          </a:solidFill>
                          <a:effectLst/>
                          <a:latin typeface="+mn-lt"/>
                          <a:ea typeface="+mn-ea"/>
                          <a:cs typeface="+mn-cs"/>
                        </a:rPr>
                        <a:t>intellectually, practically, and emotionally</a:t>
                      </a:r>
                      <a:r>
                        <a:rPr lang="en-US" sz="1600" kern="1200" dirty="0">
                          <a:solidFill>
                            <a:srgbClr val="608DCC"/>
                          </a:solidFill>
                          <a:effectLst/>
                          <a:latin typeface="+mn-lt"/>
                          <a:ea typeface="+mn-ea"/>
                          <a:cs typeface="+mn-cs"/>
                        </a:rPr>
                        <a:t> fraught</a:t>
                      </a:r>
                      <a:r>
                        <a:rPr lang="en-US" sz="1600" dirty="0">
                          <a:solidFill>
                            <a:srgbClr val="608DCC"/>
                          </a:solidFill>
                          <a:effectLst/>
                        </a:rPr>
                        <a:t> </a:t>
                      </a:r>
                      <a:endParaRPr lang="en-US" sz="1600" dirty="0">
                        <a:solidFill>
                          <a:srgbClr val="608DCC"/>
                        </a:solidFill>
                      </a:endParaRPr>
                    </a:p>
                  </a:txBody>
                  <a:tcPr/>
                </a:tc>
                <a:extLst>
                  <a:ext uri="{0D108BD9-81ED-4DB2-BD59-A6C34878D82A}">
                    <a16:rowId xmlns:a16="http://schemas.microsoft.com/office/drawing/2014/main" xmlns="" val="3848552660"/>
                  </a:ext>
                </a:extLst>
              </a:tr>
              <a:tr h="1097931">
                <a:tc>
                  <a:txBody>
                    <a:bodyPr/>
                    <a:lstStyle/>
                    <a:p>
                      <a:endParaRPr lang="en-US" sz="1600" dirty="0">
                        <a:solidFill>
                          <a:srgbClr val="161B52"/>
                        </a:solidFill>
                      </a:endParaRPr>
                    </a:p>
                  </a:txBody>
                  <a:tcPr/>
                </a:tc>
                <a:tc>
                  <a:txBody>
                    <a:bodyPr/>
                    <a:lstStyle/>
                    <a:p>
                      <a:r>
                        <a:rPr lang="en-US" sz="1600" dirty="0">
                          <a:solidFill>
                            <a:srgbClr val="13136E"/>
                          </a:solidFill>
                        </a:rPr>
                        <a:t>What ultimately matters?</a:t>
                      </a:r>
                    </a:p>
                  </a:txBody>
                  <a:tcPr/>
                </a:tc>
                <a:tc>
                  <a:txBody>
                    <a:bodyPr/>
                    <a:lstStyle/>
                    <a:p>
                      <a:r>
                        <a:rPr lang="en-US" b="1" dirty="0">
                          <a:solidFill>
                            <a:srgbClr val="13136E"/>
                          </a:solidFill>
                        </a:rPr>
                        <a:t>Humanity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13136E"/>
                          </a:solidFill>
                          <a:effectLst/>
                          <a:latin typeface="+mn-lt"/>
                          <a:ea typeface="+mn-ea"/>
                          <a:cs typeface="+mn-cs"/>
                        </a:rPr>
                        <a:t>The </a:t>
                      </a:r>
                      <a:r>
                        <a:rPr lang="en-US" sz="1800" b="1" kern="1200" dirty="0">
                          <a:solidFill>
                            <a:srgbClr val="13136E"/>
                          </a:solidFill>
                          <a:effectLst/>
                          <a:latin typeface="+mn-lt"/>
                          <a:ea typeface="+mn-ea"/>
                          <a:cs typeface="+mn-cs"/>
                        </a:rPr>
                        <a:t>humanity</a:t>
                      </a:r>
                      <a:r>
                        <a:rPr lang="en-US" sz="1800" kern="1200" dirty="0">
                          <a:solidFill>
                            <a:srgbClr val="13136E"/>
                          </a:solidFill>
                          <a:effectLst/>
                          <a:latin typeface="+mn-lt"/>
                          <a:ea typeface="+mn-ea"/>
                          <a:cs typeface="+mn-cs"/>
                        </a:rPr>
                        <a:t> of an individual or community is compromised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rgbClr val="13136E"/>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rgbClr val="13136E"/>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13136E"/>
                        </a:solidFill>
                      </a:endParaRPr>
                    </a:p>
                  </a:txBody>
                  <a:tcPr/>
                </a:tc>
                <a:extLst>
                  <a:ext uri="{0D108BD9-81ED-4DB2-BD59-A6C34878D82A}">
                    <a16:rowId xmlns:a16="http://schemas.microsoft.com/office/drawing/2014/main" xmlns="" val="614155438"/>
                  </a:ext>
                </a:extLst>
              </a:tr>
            </a:tbl>
          </a:graphicData>
        </a:graphic>
      </p:graphicFrame>
      <p:pic>
        <p:nvPicPr>
          <p:cNvPr id="3" name="Picture 2">
            <a:extLst>
              <a:ext uri="{FF2B5EF4-FFF2-40B4-BE49-F238E27FC236}">
                <a16:creationId xmlns:a16="http://schemas.microsoft.com/office/drawing/2014/main" xmlns="" id="{A343E130-6369-314B-A9EE-A9F33268F7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671" y="1154494"/>
            <a:ext cx="1079269" cy="1157216"/>
          </a:xfrm>
          <a:prstGeom prst="rect">
            <a:avLst/>
          </a:prstGeom>
        </p:spPr>
      </p:pic>
      <p:pic>
        <p:nvPicPr>
          <p:cNvPr id="6" name="Picture 5">
            <a:extLst>
              <a:ext uri="{FF2B5EF4-FFF2-40B4-BE49-F238E27FC236}">
                <a16:creationId xmlns:a16="http://schemas.microsoft.com/office/drawing/2014/main" xmlns="" id="{532D75ED-B768-5D4E-804F-237D9472CB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521" y="2416776"/>
            <a:ext cx="1193570" cy="1138312"/>
          </a:xfrm>
          <a:prstGeom prst="rect">
            <a:avLst/>
          </a:prstGeom>
        </p:spPr>
      </p:pic>
      <p:pic>
        <p:nvPicPr>
          <p:cNvPr id="7" name="Picture 6">
            <a:extLst>
              <a:ext uri="{FF2B5EF4-FFF2-40B4-BE49-F238E27FC236}">
                <a16:creationId xmlns:a16="http://schemas.microsoft.com/office/drawing/2014/main" xmlns="" id="{79260D20-CD55-9D44-8B62-AB46F99090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631" y="3660154"/>
            <a:ext cx="1316517" cy="1017863"/>
          </a:xfrm>
          <a:prstGeom prst="rect">
            <a:avLst/>
          </a:prstGeom>
        </p:spPr>
      </p:pic>
      <p:pic>
        <p:nvPicPr>
          <p:cNvPr id="8" name="Picture 7">
            <a:extLst>
              <a:ext uri="{FF2B5EF4-FFF2-40B4-BE49-F238E27FC236}">
                <a16:creationId xmlns:a16="http://schemas.microsoft.com/office/drawing/2014/main" xmlns="" id="{3D39E128-E880-5946-8F54-30AB7B6908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776" y="4724400"/>
            <a:ext cx="1218446" cy="1297420"/>
          </a:xfrm>
          <a:prstGeom prst="rect">
            <a:avLst/>
          </a:prstGeom>
        </p:spPr>
      </p:pic>
    </p:spTree>
    <p:extLst>
      <p:ext uri="{BB962C8B-B14F-4D97-AF65-F5344CB8AC3E}">
        <p14:creationId xmlns:p14="http://schemas.microsoft.com/office/powerpoint/2010/main" val="4172653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xmlns="" id="{E5125790-6B33-174A-91C5-A8A83E421FD1}"/>
              </a:ext>
            </a:extLst>
          </p:cNvPr>
          <p:cNvSpPr txBox="1"/>
          <p:nvPr/>
        </p:nvSpPr>
        <p:spPr>
          <a:xfrm>
            <a:off x="170899" y="2368034"/>
            <a:ext cx="1813317" cy="369332"/>
          </a:xfrm>
          <a:prstGeom prst="rect">
            <a:avLst/>
          </a:prstGeom>
          <a:noFill/>
        </p:spPr>
        <p:txBody>
          <a:bodyPr wrap="none" rtlCol="0">
            <a:spAutoFit/>
          </a:bodyPr>
          <a:lstStyle/>
          <a:p>
            <a:r>
              <a:rPr lang="en-US" b="1" dirty="0">
                <a:solidFill>
                  <a:srgbClr val="B9D6FF"/>
                </a:solidFill>
              </a:rPr>
              <a:t>Which is best?</a:t>
            </a:r>
          </a:p>
        </p:txBody>
      </p:sp>
      <p:sp>
        <p:nvSpPr>
          <p:cNvPr id="42" name="TextBox 41">
            <a:extLst>
              <a:ext uri="{FF2B5EF4-FFF2-40B4-BE49-F238E27FC236}">
                <a16:creationId xmlns:a16="http://schemas.microsoft.com/office/drawing/2014/main" xmlns="" id="{3616B63D-ABBE-5E46-B235-B87713B66537}"/>
              </a:ext>
            </a:extLst>
          </p:cNvPr>
          <p:cNvSpPr txBox="1"/>
          <p:nvPr/>
        </p:nvSpPr>
        <p:spPr>
          <a:xfrm>
            <a:off x="6544138" y="2368034"/>
            <a:ext cx="1787669" cy="369332"/>
          </a:xfrm>
          <a:prstGeom prst="rect">
            <a:avLst/>
          </a:prstGeom>
          <a:noFill/>
        </p:spPr>
        <p:txBody>
          <a:bodyPr wrap="none" rtlCol="0">
            <a:spAutoFit/>
          </a:bodyPr>
          <a:lstStyle/>
          <a:p>
            <a:r>
              <a:rPr lang="en-US" b="1" dirty="0">
                <a:solidFill>
                  <a:srgbClr val="B9D6FF"/>
                </a:solidFill>
              </a:rPr>
              <a:t>What matters?</a:t>
            </a:r>
          </a:p>
        </p:txBody>
      </p:sp>
      <p:pic>
        <p:nvPicPr>
          <p:cNvPr id="43" name="Picture 42">
            <a:extLst>
              <a:ext uri="{FF2B5EF4-FFF2-40B4-BE49-F238E27FC236}">
                <a16:creationId xmlns:a16="http://schemas.microsoft.com/office/drawing/2014/main" xmlns="" id="{01B4AE65-34DC-EF45-856B-BDDC10C0F0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31" y="615188"/>
            <a:ext cx="1681533" cy="1802977"/>
          </a:xfrm>
          <a:prstGeom prst="rect">
            <a:avLst/>
          </a:prstGeom>
        </p:spPr>
      </p:pic>
      <p:pic>
        <p:nvPicPr>
          <p:cNvPr id="46" name="Picture 45">
            <a:extLst>
              <a:ext uri="{FF2B5EF4-FFF2-40B4-BE49-F238E27FC236}">
                <a16:creationId xmlns:a16="http://schemas.microsoft.com/office/drawing/2014/main" xmlns="" id="{743FD5ED-F91F-AF41-ACE5-85A87E097B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6022" y="555621"/>
            <a:ext cx="1729409" cy="1841500"/>
          </a:xfrm>
          <a:prstGeom prst="rect">
            <a:avLst/>
          </a:prstGeom>
        </p:spPr>
      </p:pic>
      <p:sp>
        <p:nvSpPr>
          <p:cNvPr id="3" name="TextBox 2">
            <a:extLst>
              <a:ext uri="{FF2B5EF4-FFF2-40B4-BE49-F238E27FC236}">
                <a16:creationId xmlns:a16="http://schemas.microsoft.com/office/drawing/2014/main" xmlns="" id="{889ABEA2-74ED-6F40-B699-EDBBA7E9A3FA}"/>
              </a:ext>
            </a:extLst>
          </p:cNvPr>
          <p:cNvSpPr txBox="1"/>
          <p:nvPr/>
        </p:nvSpPr>
        <p:spPr>
          <a:xfrm>
            <a:off x="3657600" y="3276600"/>
            <a:ext cx="1710725" cy="923330"/>
          </a:xfrm>
          <a:prstGeom prst="rect">
            <a:avLst/>
          </a:prstGeom>
          <a:noFill/>
        </p:spPr>
        <p:txBody>
          <a:bodyPr wrap="none" rtlCol="0">
            <a:spAutoFit/>
          </a:bodyPr>
          <a:lstStyle/>
          <a:p>
            <a:pPr algn="ctr"/>
            <a:r>
              <a:rPr lang="en-US" dirty="0"/>
              <a:t>Pros and Cons</a:t>
            </a:r>
          </a:p>
          <a:p>
            <a:pPr algn="ctr"/>
            <a:endParaRPr lang="en-US" dirty="0"/>
          </a:p>
          <a:p>
            <a:pPr algn="ctr"/>
            <a:r>
              <a:rPr lang="en-US" dirty="0"/>
              <a:t>Stories</a:t>
            </a:r>
          </a:p>
        </p:txBody>
      </p:sp>
    </p:spTree>
    <p:extLst>
      <p:ext uri="{BB962C8B-B14F-4D97-AF65-F5344CB8AC3E}">
        <p14:creationId xmlns:p14="http://schemas.microsoft.com/office/powerpoint/2010/main" val="1765777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4B75E341-F20B-1848-A251-4A79EBA20157}"/>
              </a:ext>
            </a:extLst>
          </p:cNvPr>
          <p:cNvGrpSpPr/>
          <p:nvPr/>
        </p:nvGrpSpPr>
        <p:grpSpPr>
          <a:xfrm>
            <a:off x="2667000" y="1371600"/>
            <a:ext cx="3745383" cy="3703632"/>
            <a:chOff x="2438400" y="1099945"/>
            <a:chExt cx="3745383" cy="3703632"/>
          </a:xfrm>
        </p:grpSpPr>
        <p:sp>
          <p:nvSpPr>
            <p:cNvPr id="39" name="TextBox 38">
              <a:extLst>
                <a:ext uri="{FF2B5EF4-FFF2-40B4-BE49-F238E27FC236}">
                  <a16:creationId xmlns:a16="http://schemas.microsoft.com/office/drawing/2014/main" xmlns="" id="{E5125790-6B33-174A-91C5-A8A83E421FD1}"/>
                </a:ext>
              </a:extLst>
            </p:cNvPr>
            <p:cNvSpPr txBox="1"/>
            <p:nvPr/>
          </p:nvSpPr>
          <p:spPr>
            <a:xfrm>
              <a:off x="2568785" y="2801529"/>
              <a:ext cx="1446230" cy="307777"/>
            </a:xfrm>
            <a:prstGeom prst="rect">
              <a:avLst/>
            </a:prstGeom>
            <a:noFill/>
          </p:spPr>
          <p:txBody>
            <a:bodyPr wrap="none" rtlCol="0">
              <a:spAutoFit/>
            </a:bodyPr>
            <a:lstStyle/>
            <a:p>
              <a:r>
                <a:rPr lang="en-US" sz="1400" b="1" dirty="0">
                  <a:solidFill>
                    <a:srgbClr val="A6CBFF"/>
                  </a:solidFill>
                </a:rPr>
                <a:t>Which is best?</a:t>
              </a:r>
            </a:p>
          </p:txBody>
        </p:sp>
        <p:pic>
          <p:nvPicPr>
            <p:cNvPr id="43" name="Picture 42">
              <a:extLst>
                <a:ext uri="{FF2B5EF4-FFF2-40B4-BE49-F238E27FC236}">
                  <a16:creationId xmlns:a16="http://schemas.microsoft.com/office/drawing/2014/main" xmlns="" id="{01B4AE65-34DC-EF45-856B-BDDC10C0F0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0237" y="1138468"/>
              <a:ext cx="1681533" cy="1802977"/>
            </a:xfrm>
            <a:prstGeom prst="rect">
              <a:avLst/>
            </a:prstGeom>
          </p:spPr>
        </p:pic>
        <p:sp>
          <p:nvSpPr>
            <p:cNvPr id="40" name="TextBox 39">
              <a:extLst>
                <a:ext uri="{FF2B5EF4-FFF2-40B4-BE49-F238E27FC236}">
                  <a16:creationId xmlns:a16="http://schemas.microsoft.com/office/drawing/2014/main" xmlns="" id="{E1A42939-BD69-E143-B0CF-A2EB6CCE3EBB}"/>
                </a:ext>
              </a:extLst>
            </p:cNvPr>
            <p:cNvSpPr txBox="1"/>
            <p:nvPr/>
          </p:nvSpPr>
          <p:spPr>
            <a:xfrm>
              <a:off x="2438400" y="4495800"/>
              <a:ext cx="1744388" cy="307777"/>
            </a:xfrm>
            <a:prstGeom prst="rect">
              <a:avLst/>
            </a:prstGeom>
            <a:noFill/>
          </p:spPr>
          <p:txBody>
            <a:bodyPr wrap="none" rtlCol="0">
              <a:spAutoFit/>
            </a:bodyPr>
            <a:lstStyle/>
            <a:p>
              <a:r>
                <a:rPr lang="en-US" sz="1400" b="1" dirty="0">
                  <a:solidFill>
                    <a:srgbClr val="A6CBFF"/>
                  </a:solidFill>
                </a:rPr>
                <a:t>What do we want?</a:t>
              </a:r>
            </a:p>
          </p:txBody>
        </p:sp>
        <p:pic>
          <p:nvPicPr>
            <p:cNvPr id="44" name="Picture 43">
              <a:extLst>
                <a:ext uri="{FF2B5EF4-FFF2-40B4-BE49-F238E27FC236}">
                  <a16:creationId xmlns:a16="http://schemas.microsoft.com/office/drawing/2014/main" xmlns="" id="{FF3E14CC-A704-6D4F-9B96-3669075C4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400" y="2971800"/>
              <a:ext cx="1707001" cy="1627973"/>
            </a:xfrm>
            <a:prstGeom prst="rect">
              <a:avLst/>
            </a:prstGeom>
          </p:spPr>
        </p:pic>
        <p:sp>
          <p:nvSpPr>
            <p:cNvPr id="41" name="TextBox 40">
              <a:extLst>
                <a:ext uri="{FF2B5EF4-FFF2-40B4-BE49-F238E27FC236}">
                  <a16:creationId xmlns:a16="http://schemas.microsoft.com/office/drawing/2014/main" xmlns="" id="{F3095DD9-AB98-3642-8238-13CD9AE8AC83}"/>
                </a:ext>
              </a:extLst>
            </p:cNvPr>
            <p:cNvSpPr txBox="1"/>
            <p:nvPr/>
          </p:nvSpPr>
          <p:spPr>
            <a:xfrm>
              <a:off x="4229402" y="4495799"/>
              <a:ext cx="1954381" cy="307777"/>
            </a:xfrm>
            <a:prstGeom prst="rect">
              <a:avLst/>
            </a:prstGeom>
            <a:noFill/>
          </p:spPr>
          <p:txBody>
            <a:bodyPr wrap="none" rtlCol="0">
              <a:spAutoFit/>
            </a:bodyPr>
            <a:lstStyle/>
            <a:p>
              <a:r>
                <a:rPr lang="en-US" sz="1400" b="1" dirty="0">
                  <a:solidFill>
                    <a:srgbClr val="A6CBFF"/>
                  </a:solidFill>
                </a:rPr>
                <a:t>How do we manage?</a:t>
              </a:r>
            </a:p>
          </p:txBody>
        </p:sp>
        <p:pic>
          <p:nvPicPr>
            <p:cNvPr id="45" name="Picture 44">
              <a:extLst>
                <a:ext uri="{FF2B5EF4-FFF2-40B4-BE49-F238E27FC236}">
                  <a16:creationId xmlns:a16="http://schemas.microsoft.com/office/drawing/2014/main" xmlns="" id="{0402DCD0-96EF-3448-8EFD-18F989EDE3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87859" y="3109306"/>
              <a:ext cx="1910795" cy="1477328"/>
            </a:xfrm>
            <a:prstGeom prst="rect">
              <a:avLst/>
            </a:prstGeom>
          </p:spPr>
        </p:pic>
        <p:sp>
          <p:nvSpPr>
            <p:cNvPr id="42" name="TextBox 41">
              <a:extLst>
                <a:ext uri="{FF2B5EF4-FFF2-40B4-BE49-F238E27FC236}">
                  <a16:creationId xmlns:a16="http://schemas.microsoft.com/office/drawing/2014/main" xmlns="" id="{3616B63D-ABBE-5E46-B235-B87713B66537}"/>
                </a:ext>
              </a:extLst>
            </p:cNvPr>
            <p:cNvSpPr txBox="1"/>
            <p:nvPr/>
          </p:nvSpPr>
          <p:spPr>
            <a:xfrm>
              <a:off x="4300988" y="2826079"/>
              <a:ext cx="1428596" cy="307777"/>
            </a:xfrm>
            <a:prstGeom prst="rect">
              <a:avLst/>
            </a:prstGeom>
            <a:noFill/>
          </p:spPr>
          <p:txBody>
            <a:bodyPr wrap="none" rtlCol="0">
              <a:spAutoFit/>
            </a:bodyPr>
            <a:lstStyle/>
            <a:p>
              <a:r>
                <a:rPr lang="en-US" sz="1400" b="1" dirty="0">
                  <a:solidFill>
                    <a:srgbClr val="A6CBFF"/>
                  </a:solidFill>
                </a:rPr>
                <a:t>What matters?</a:t>
              </a:r>
            </a:p>
          </p:txBody>
        </p:sp>
        <p:pic>
          <p:nvPicPr>
            <p:cNvPr id="46" name="Picture 45">
              <a:extLst>
                <a:ext uri="{FF2B5EF4-FFF2-40B4-BE49-F238E27FC236}">
                  <a16:creationId xmlns:a16="http://schemas.microsoft.com/office/drawing/2014/main" xmlns="" id="{743FD5ED-F91F-AF41-ACE5-85A87E097B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40484" y="1099945"/>
              <a:ext cx="1729409" cy="1841500"/>
            </a:xfrm>
            <a:prstGeom prst="rect">
              <a:avLst/>
            </a:prstGeom>
          </p:spPr>
        </p:pic>
      </p:grpSp>
      <p:sp>
        <p:nvSpPr>
          <p:cNvPr id="11" name="Rectangle 10">
            <a:extLst>
              <a:ext uri="{FF2B5EF4-FFF2-40B4-BE49-F238E27FC236}">
                <a16:creationId xmlns:a16="http://schemas.microsoft.com/office/drawing/2014/main" xmlns="" id="{6F51BA70-D80F-064F-896E-9CC7B87F0E31}"/>
              </a:ext>
            </a:extLst>
          </p:cNvPr>
          <p:cNvSpPr/>
          <p:nvPr/>
        </p:nvSpPr>
        <p:spPr>
          <a:xfrm>
            <a:off x="2590800" y="1410123"/>
            <a:ext cx="3886200" cy="3771477"/>
          </a:xfrm>
          <a:prstGeom prst="rect">
            <a:avLst/>
          </a:prstGeom>
          <a:noFill/>
          <a:ln w="571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6CBFF"/>
              </a:solidFill>
            </a:endParaRPr>
          </a:p>
        </p:txBody>
      </p:sp>
      <p:sp>
        <p:nvSpPr>
          <p:cNvPr id="49" name="TextBox 48">
            <a:extLst>
              <a:ext uri="{FF2B5EF4-FFF2-40B4-BE49-F238E27FC236}">
                <a16:creationId xmlns:a16="http://schemas.microsoft.com/office/drawing/2014/main" xmlns="" id="{DC30AEE2-6A9B-B845-BCC6-7A3143C85FDC}"/>
              </a:ext>
            </a:extLst>
          </p:cNvPr>
          <p:cNvSpPr txBox="1"/>
          <p:nvPr/>
        </p:nvSpPr>
        <p:spPr>
          <a:xfrm>
            <a:off x="609600" y="762000"/>
            <a:ext cx="1709122" cy="461665"/>
          </a:xfrm>
          <a:prstGeom prst="rect">
            <a:avLst/>
          </a:prstGeom>
          <a:noFill/>
        </p:spPr>
        <p:txBody>
          <a:bodyPr wrap="none" rtlCol="0">
            <a:spAutoFit/>
          </a:bodyPr>
          <a:lstStyle/>
          <a:p>
            <a:r>
              <a:rPr lang="en-US" sz="2400" dirty="0">
                <a:solidFill>
                  <a:srgbClr val="A6CBFF"/>
                </a:solidFill>
              </a:rPr>
              <a:t>information</a:t>
            </a:r>
          </a:p>
        </p:txBody>
      </p:sp>
      <p:sp>
        <p:nvSpPr>
          <p:cNvPr id="50" name="TextBox 49">
            <a:extLst>
              <a:ext uri="{FF2B5EF4-FFF2-40B4-BE49-F238E27FC236}">
                <a16:creationId xmlns:a16="http://schemas.microsoft.com/office/drawing/2014/main" xmlns="" id="{7E1F7CAE-D0EB-F24F-A31B-0631ED93675C}"/>
              </a:ext>
            </a:extLst>
          </p:cNvPr>
          <p:cNvSpPr txBox="1"/>
          <p:nvPr/>
        </p:nvSpPr>
        <p:spPr>
          <a:xfrm>
            <a:off x="6718604" y="2834196"/>
            <a:ext cx="784189" cy="461665"/>
          </a:xfrm>
          <a:prstGeom prst="rect">
            <a:avLst/>
          </a:prstGeom>
          <a:noFill/>
        </p:spPr>
        <p:txBody>
          <a:bodyPr wrap="none" rtlCol="0">
            <a:spAutoFit/>
          </a:bodyPr>
          <a:lstStyle/>
          <a:p>
            <a:r>
              <a:rPr lang="en-US" sz="2400" dirty="0">
                <a:solidFill>
                  <a:srgbClr val="A6CBFF"/>
                </a:solidFill>
              </a:rPr>
              <a:t>pros</a:t>
            </a:r>
          </a:p>
        </p:txBody>
      </p:sp>
      <p:sp>
        <p:nvSpPr>
          <p:cNvPr id="51" name="TextBox 50">
            <a:extLst>
              <a:ext uri="{FF2B5EF4-FFF2-40B4-BE49-F238E27FC236}">
                <a16:creationId xmlns:a16="http://schemas.microsoft.com/office/drawing/2014/main" xmlns="" id="{2210FF2F-040A-4B49-8F02-8629524D1FBC}"/>
              </a:ext>
            </a:extLst>
          </p:cNvPr>
          <p:cNvSpPr txBox="1"/>
          <p:nvPr/>
        </p:nvSpPr>
        <p:spPr>
          <a:xfrm>
            <a:off x="7012854" y="4459677"/>
            <a:ext cx="1811714" cy="461665"/>
          </a:xfrm>
          <a:prstGeom prst="rect">
            <a:avLst/>
          </a:prstGeom>
          <a:noFill/>
        </p:spPr>
        <p:txBody>
          <a:bodyPr wrap="none" rtlCol="0">
            <a:spAutoFit/>
          </a:bodyPr>
          <a:lstStyle/>
          <a:p>
            <a:r>
              <a:rPr lang="en-US" sz="2400" dirty="0">
                <a:solidFill>
                  <a:srgbClr val="A6CBFF"/>
                </a:solidFill>
              </a:rPr>
              <a:t>preferences</a:t>
            </a:r>
          </a:p>
        </p:txBody>
      </p:sp>
      <p:sp>
        <p:nvSpPr>
          <p:cNvPr id="52" name="TextBox 51">
            <a:extLst>
              <a:ext uri="{FF2B5EF4-FFF2-40B4-BE49-F238E27FC236}">
                <a16:creationId xmlns:a16="http://schemas.microsoft.com/office/drawing/2014/main" xmlns="" id="{643188D2-2755-2045-A1DA-B4DCCFD7D1E7}"/>
              </a:ext>
            </a:extLst>
          </p:cNvPr>
          <p:cNvSpPr txBox="1"/>
          <p:nvPr/>
        </p:nvSpPr>
        <p:spPr>
          <a:xfrm>
            <a:off x="1440873" y="4702233"/>
            <a:ext cx="835485" cy="461665"/>
          </a:xfrm>
          <a:prstGeom prst="rect">
            <a:avLst/>
          </a:prstGeom>
          <a:noFill/>
        </p:spPr>
        <p:txBody>
          <a:bodyPr wrap="none" rtlCol="0">
            <a:spAutoFit/>
          </a:bodyPr>
          <a:lstStyle/>
          <a:p>
            <a:r>
              <a:rPr lang="en-US" sz="2400" dirty="0">
                <a:solidFill>
                  <a:srgbClr val="A6CBFF"/>
                </a:solidFill>
              </a:rPr>
              <a:t>cons</a:t>
            </a:r>
          </a:p>
        </p:txBody>
      </p:sp>
      <p:sp>
        <p:nvSpPr>
          <p:cNvPr id="53" name="TextBox 52">
            <a:extLst>
              <a:ext uri="{FF2B5EF4-FFF2-40B4-BE49-F238E27FC236}">
                <a16:creationId xmlns:a16="http://schemas.microsoft.com/office/drawing/2014/main" xmlns="" id="{AF3C3B4E-82A5-8B49-939E-0EF33E1166AA}"/>
              </a:ext>
            </a:extLst>
          </p:cNvPr>
          <p:cNvSpPr txBox="1"/>
          <p:nvPr/>
        </p:nvSpPr>
        <p:spPr>
          <a:xfrm>
            <a:off x="559344" y="2798495"/>
            <a:ext cx="1471878" cy="830997"/>
          </a:xfrm>
          <a:prstGeom prst="rect">
            <a:avLst/>
          </a:prstGeom>
          <a:noFill/>
        </p:spPr>
        <p:txBody>
          <a:bodyPr wrap="none" rtlCol="0">
            <a:spAutoFit/>
          </a:bodyPr>
          <a:lstStyle/>
          <a:p>
            <a:r>
              <a:rPr lang="en-US" sz="2400" dirty="0">
                <a:solidFill>
                  <a:srgbClr val="A6CBFF"/>
                </a:solidFill>
              </a:rPr>
              <a:t>individual</a:t>
            </a:r>
            <a:br>
              <a:rPr lang="en-US" sz="2400" dirty="0">
                <a:solidFill>
                  <a:srgbClr val="A6CBFF"/>
                </a:solidFill>
              </a:rPr>
            </a:br>
            <a:r>
              <a:rPr lang="en-US" sz="2400" dirty="0">
                <a:solidFill>
                  <a:srgbClr val="A6CBFF"/>
                </a:solidFill>
              </a:rPr>
              <a:t>values</a:t>
            </a:r>
          </a:p>
        </p:txBody>
      </p:sp>
      <p:sp>
        <p:nvSpPr>
          <p:cNvPr id="54" name="TextBox 53">
            <a:extLst>
              <a:ext uri="{FF2B5EF4-FFF2-40B4-BE49-F238E27FC236}">
                <a16:creationId xmlns:a16="http://schemas.microsoft.com/office/drawing/2014/main" xmlns="" id="{AF10A501-2A51-1F4D-B9DA-66BD9206ED9B}"/>
              </a:ext>
            </a:extLst>
          </p:cNvPr>
          <p:cNvSpPr txBox="1"/>
          <p:nvPr/>
        </p:nvSpPr>
        <p:spPr>
          <a:xfrm>
            <a:off x="6154988" y="5510093"/>
            <a:ext cx="1127232" cy="830997"/>
          </a:xfrm>
          <a:prstGeom prst="rect">
            <a:avLst/>
          </a:prstGeom>
          <a:noFill/>
        </p:spPr>
        <p:txBody>
          <a:bodyPr wrap="none" rtlCol="0">
            <a:spAutoFit/>
          </a:bodyPr>
          <a:lstStyle/>
          <a:p>
            <a:r>
              <a:rPr lang="en-US" sz="2400" dirty="0">
                <a:solidFill>
                  <a:srgbClr val="A6CBFF"/>
                </a:solidFill>
              </a:rPr>
              <a:t>human</a:t>
            </a:r>
            <a:br>
              <a:rPr lang="en-US" sz="2400" dirty="0">
                <a:solidFill>
                  <a:srgbClr val="A6CBFF"/>
                </a:solidFill>
              </a:rPr>
            </a:br>
            <a:r>
              <a:rPr lang="en-US" sz="2400" dirty="0">
                <a:solidFill>
                  <a:srgbClr val="A6CBFF"/>
                </a:solidFill>
              </a:rPr>
              <a:t>values</a:t>
            </a:r>
          </a:p>
        </p:txBody>
      </p:sp>
      <p:sp>
        <p:nvSpPr>
          <p:cNvPr id="55" name="TextBox 54">
            <a:extLst>
              <a:ext uri="{FF2B5EF4-FFF2-40B4-BE49-F238E27FC236}">
                <a16:creationId xmlns:a16="http://schemas.microsoft.com/office/drawing/2014/main" xmlns="" id="{99533F18-1CFC-B64B-8855-759BD2108D3D}"/>
              </a:ext>
            </a:extLst>
          </p:cNvPr>
          <p:cNvSpPr txBox="1"/>
          <p:nvPr/>
        </p:nvSpPr>
        <p:spPr>
          <a:xfrm>
            <a:off x="2098126" y="5683012"/>
            <a:ext cx="1510731" cy="830997"/>
          </a:xfrm>
          <a:prstGeom prst="rect">
            <a:avLst/>
          </a:prstGeom>
          <a:noFill/>
        </p:spPr>
        <p:txBody>
          <a:bodyPr wrap="square" rtlCol="0">
            <a:spAutoFit/>
          </a:bodyPr>
          <a:lstStyle/>
          <a:p>
            <a:r>
              <a:rPr lang="en-US" sz="2400" dirty="0">
                <a:solidFill>
                  <a:srgbClr val="A6CBFF"/>
                </a:solidFill>
              </a:rPr>
              <a:t>ways of talking</a:t>
            </a:r>
          </a:p>
        </p:txBody>
      </p:sp>
      <p:sp>
        <p:nvSpPr>
          <p:cNvPr id="56" name="TextBox 55">
            <a:extLst>
              <a:ext uri="{FF2B5EF4-FFF2-40B4-BE49-F238E27FC236}">
                <a16:creationId xmlns:a16="http://schemas.microsoft.com/office/drawing/2014/main" xmlns="" id="{D8EDCF4A-A88E-F947-B208-234806C8F4D5}"/>
              </a:ext>
            </a:extLst>
          </p:cNvPr>
          <p:cNvSpPr txBox="1"/>
          <p:nvPr/>
        </p:nvSpPr>
        <p:spPr>
          <a:xfrm>
            <a:off x="6637127" y="854965"/>
            <a:ext cx="1973473" cy="461665"/>
          </a:xfrm>
          <a:prstGeom prst="rect">
            <a:avLst/>
          </a:prstGeom>
          <a:noFill/>
        </p:spPr>
        <p:txBody>
          <a:bodyPr wrap="square" rtlCol="0">
            <a:spAutoFit/>
          </a:bodyPr>
          <a:lstStyle/>
          <a:p>
            <a:r>
              <a:rPr lang="en-US" sz="2400" dirty="0">
                <a:solidFill>
                  <a:srgbClr val="A6CBFF"/>
                </a:solidFill>
              </a:rPr>
              <a:t>relationships</a:t>
            </a:r>
          </a:p>
        </p:txBody>
      </p:sp>
      <p:sp>
        <p:nvSpPr>
          <p:cNvPr id="57" name="TextBox 56">
            <a:extLst>
              <a:ext uri="{FF2B5EF4-FFF2-40B4-BE49-F238E27FC236}">
                <a16:creationId xmlns:a16="http://schemas.microsoft.com/office/drawing/2014/main" xmlns="" id="{602171B7-DA81-734F-BBA0-266C6904A3F1}"/>
              </a:ext>
            </a:extLst>
          </p:cNvPr>
          <p:cNvSpPr txBox="1"/>
          <p:nvPr/>
        </p:nvSpPr>
        <p:spPr>
          <a:xfrm>
            <a:off x="3886200" y="5312511"/>
            <a:ext cx="1973473" cy="461665"/>
          </a:xfrm>
          <a:prstGeom prst="rect">
            <a:avLst/>
          </a:prstGeom>
          <a:noFill/>
        </p:spPr>
        <p:txBody>
          <a:bodyPr wrap="square" rtlCol="0">
            <a:spAutoFit/>
          </a:bodyPr>
          <a:lstStyle/>
          <a:p>
            <a:r>
              <a:rPr lang="en-US" sz="2400" dirty="0">
                <a:solidFill>
                  <a:srgbClr val="A6CBFF"/>
                </a:solidFill>
              </a:rPr>
              <a:t>choice</a:t>
            </a:r>
          </a:p>
        </p:txBody>
      </p:sp>
      <p:sp>
        <p:nvSpPr>
          <p:cNvPr id="58" name="TextBox 57">
            <a:extLst>
              <a:ext uri="{FF2B5EF4-FFF2-40B4-BE49-F238E27FC236}">
                <a16:creationId xmlns:a16="http://schemas.microsoft.com/office/drawing/2014/main" xmlns="" id="{E1DC3CDB-7E64-914C-827D-2FAC6CFB307E}"/>
              </a:ext>
            </a:extLst>
          </p:cNvPr>
          <p:cNvSpPr txBox="1"/>
          <p:nvPr/>
        </p:nvSpPr>
        <p:spPr>
          <a:xfrm>
            <a:off x="4991793" y="466191"/>
            <a:ext cx="1973473" cy="461665"/>
          </a:xfrm>
          <a:prstGeom prst="rect">
            <a:avLst/>
          </a:prstGeom>
          <a:noFill/>
        </p:spPr>
        <p:txBody>
          <a:bodyPr wrap="square" rtlCol="0">
            <a:spAutoFit/>
          </a:bodyPr>
          <a:lstStyle/>
          <a:p>
            <a:r>
              <a:rPr lang="en-US" sz="2400" dirty="0">
                <a:solidFill>
                  <a:srgbClr val="A6CBFF"/>
                </a:solidFill>
              </a:rPr>
              <a:t>language</a:t>
            </a:r>
          </a:p>
        </p:txBody>
      </p:sp>
      <p:sp>
        <p:nvSpPr>
          <p:cNvPr id="59" name="TextBox 58">
            <a:extLst>
              <a:ext uri="{FF2B5EF4-FFF2-40B4-BE49-F238E27FC236}">
                <a16:creationId xmlns:a16="http://schemas.microsoft.com/office/drawing/2014/main" xmlns="" id="{2D3317A6-D1F3-6649-B1E6-E46722D41C4C}"/>
              </a:ext>
            </a:extLst>
          </p:cNvPr>
          <p:cNvSpPr txBox="1"/>
          <p:nvPr/>
        </p:nvSpPr>
        <p:spPr>
          <a:xfrm>
            <a:off x="245226" y="3849471"/>
            <a:ext cx="1973473" cy="461665"/>
          </a:xfrm>
          <a:prstGeom prst="rect">
            <a:avLst/>
          </a:prstGeom>
          <a:noFill/>
        </p:spPr>
        <p:txBody>
          <a:bodyPr wrap="square" rtlCol="0">
            <a:spAutoFit/>
          </a:bodyPr>
          <a:lstStyle/>
          <a:p>
            <a:r>
              <a:rPr lang="en-US" sz="2400" dirty="0">
                <a:solidFill>
                  <a:srgbClr val="A6CBFF"/>
                </a:solidFill>
              </a:rPr>
              <a:t>purposes</a:t>
            </a:r>
          </a:p>
        </p:txBody>
      </p:sp>
      <p:sp>
        <p:nvSpPr>
          <p:cNvPr id="60" name="TextBox 59">
            <a:extLst>
              <a:ext uri="{FF2B5EF4-FFF2-40B4-BE49-F238E27FC236}">
                <a16:creationId xmlns:a16="http://schemas.microsoft.com/office/drawing/2014/main" xmlns="" id="{C42159D0-7190-144E-AC64-F98F95929B56}"/>
              </a:ext>
            </a:extLst>
          </p:cNvPr>
          <p:cNvSpPr txBox="1"/>
          <p:nvPr/>
        </p:nvSpPr>
        <p:spPr>
          <a:xfrm>
            <a:off x="6985462" y="2050472"/>
            <a:ext cx="1418978" cy="461665"/>
          </a:xfrm>
          <a:prstGeom prst="rect">
            <a:avLst/>
          </a:prstGeom>
          <a:noFill/>
        </p:spPr>
        <p:txBody>
          <a:bodyPr wrap="none" rtlCol="0">
            <a:spAutoFit/>
          </a:bodyPr>
          <a:lstStyle/>
          <a:p>
            <a:r>
              <a:rPr lang="en-US" sz="2400" dirty="0">
                <a:solidFill>
                  <a:srgbClr val="A6CBFF"/>
                </a:solidFill>
              </a:rPr>
              <a:t>evidence</a:t>
            </a:r>
          </a:p>
        </p:txBody>
      </p:sp>
      <p:sp>
        <p:nvSpPr>
          <p:cNvPr id="61" name="TextBox 60">
            <a:extLst>
              <a:ext uri="{FF2B5EF4-FFF2-40B4-BE49-F238E27FC236}">
                <a16:creationId xmlns:a16="http://schemas.microsoft.com/office/drawing/2014/main" xmlns="" id="{4C1741D0-F594-894F-8DF2-B6CD995FBED4}"/>
              </a:ext>
            </a:extLst>
          </p:cNvPr>
          <p:cNvSpPr txBox="1"/>
          <p:nvPr/>
        </p:nvSpPr>
        <p:spPr>
          <a:xfrm>
            <a:off x="6593967" y="3380961"/>
            <a:ext cx="2444900" cy="461665"/>
          </a:xfrm>
          <a:prstGeom prst="rect">
            <a:avLst/>
          </a:prstGeom>
          <a:noFill/>
        </p:spPr>
        <p:txBody>
          <a:bodyPr wrap="none" rtlCol="0">
            <a:spAutoFit/>
          </a:bodyPr>
          <a:lstStyle/>
          <a:p>
            <a:r>
              <a:rPr lang="en-US" sz="2400" dirty="0">
                <a:solidFill>
                  <a:srgbClr val="A6CBFF"/>
                </a:solidFill>
              </a:rPr>
              <a:t>risk presentation</a:t>
            </a:r>
          </a:p>
        </p:txBody>
      </p:sp>
      <p:sp>
        <p:nvSpPr>
          <p:cNvPr id="62" name="TextBox 61">
            <a:extLst>
              <a:ext uri="{FF2B5EF4-FFF2-40B4-BE49-F238E27FC236}">
                <a16:creationId xmlns:a16="http://schemas.microsoft.com/office/drawing/2014/main" xmlns="" id="{E2CEE743-C668-1045-AFB1-F780A6334E12}"/>
              </a:ext>
            </a:extLst>
          </p:cNvPr>
          <p:cNvSpPr txBox="1"/>
          <p:nvPr/>
        </p:nvSpPr>
        <p:spPr>
          <a:xfrm>
            <a:off x="830149" y="1524855"/>
            <a:ext cx="1973473" cy="461665"/>
          </a:xfrm>
          <a:prstGeom prst="rect">
            <a:avLst/>
          </a:prstGeom>
          <a:noFill/>
        </p:spPr>
        <p:txBody>
          <a:bodyPr wrap="square" rtlCol="0">
            <a:spAutoFit/>
          </a:bodyPr>
          <a:lstStyle/>
          <a:p>
            <a:r>
              <a:rPr lang="en-US" sz="2400" dirty="0">
                <a:solidFill>
                  <a:srgbClr val="A6CBFF"/>
                </a:solidFill>
              </a:rPr>
              <a:t>emotion</a:t>
            </a:r>
          </a:p>
        </p:txBody>
      </p:sp>
      <p:sp>
        <p:nvSpPr>
          <p:cNvPr id="63" name="TextBox 62">
            <a:extLst>
              <a:ext uri="{FF2B5EF4-FFF2-40B4-BE49-F238E27FC236}">
                <a16:creationId xmlns:a16="http://schemas.microsoft.com/office/drawing/2014/main" xmlns="" id="{08103CCB-05FC-8F42-8A1B-0E6CFE14C465}"/>
              </a:ext>
            </a:extLst>
          </p:cNvPr>
          <p:cNvSpPr txBox="1"/>
          <p:nvPr/>
        </p:nvSpPr>
        <p:spPr>
          <a:xfrm>
            <a:off x="3079866" y="831951"/>
            <a:ext cx="1973473" cy="461665"/>
          </a:xfrm>
          <a:prstGeom prst="rect">
            <a:avLst/>
          </a:prstGeom>
          <a:noFill/>
        </p:spPr>
        <p:txBody>
          <a:bodyPr wrap="square" rtlCol="0">
            <a:spAutoFit/>
          </a:bodyPr>
          <a:lstStyle/>
          <a:p>
            <a:r>
              <a:rPr lang="en-US" sz="2400" dirty="0">
                <a:solidFill>
                  <a:srgbClr val="A6CBFF"/>
                </a:solidFill>
              </a:rPr>
              <a:t>options</a:t>
            </a:r>
          </a:p>
        </p:txBody>
      </p:sp>
      <p:sp>
        <p:nvSpPr>
          <p:cNvPr id="64" name="TextBox 63">
            <a:extLst>
              <a:ext uri="{FF2B5EF4-FFF2-40B4-BE49-F238E27FC236}">
                <a16:creationId xmlns:a16="http://schemas.microsoft.com/office/drawing/2014/main" xmlns="" id="{A803C356-21DC-5048-BDD2-3247543DC872}"/>
              </a:ext>
            </a:extLst>
          </p:cNvPr>
          <p:cNvSpPr txBox="1"/>
          <p:nvPr/>
        </p:nvSpPr>
        <p:spPr>
          <a:xfrm>
            <a:off x="4517967" y="6052344"/>
            <a:ext cx="1973473" cy="461665"/>
          </a:xfrm>
          <a:prstGeom prst="rect">
            <a:avLst/>
          </a:prstGeom>
          <a:noFill/>
        </p:spPr>
        <p:txBody>
          <a:bodyPr wrap="square" rtlCol="0">
            <a:spAutoFit/>
          </a:bodyPr>
          <a:lstStyle/>
          <a:p>
            <a:r>
              <a:rPr lang="en-US" sz="2400" dirty="0">
                <a:solidFill>
                  <a:srgbClr val="A6CBFF"/>
                </a:solidFill>
              </a:rPr>
              <a:t>methods</a:t>
            </a:r>
          </a:p>
        </p:txBody>
      </p:sp>
      <p:sp>
        <p:nvSpPr>
          <p:cNvPr id="65" name="TextBox 64">
            <a:extLst>
              <a:ext uri="{FF2B5EF4-FFF2-40B4-BE49-F238E27FC236}">
                <a16:creationId xmlns:a16="http://schemas.microsoft.com/office/drawing/2014/main" xmlns="" id="{976E81BD-82B7-F149-AE2C-F250264E7784}"/>
              </a:ext>
            </a:extLst>
          </p:cNvPr>
          <p:cNvSpPr txBox="1"/>
          <p:nvPr/>
        </p:nvSpPr>
        <p:spPr>
          <a:xfrm>
            <a:off x="1907770" y="283311"/>
            <a:ext cx="2892830" cy="461665"/>
          </a:xfrm>
          <a:prstGeom prst="rect">
            <a:avLst/>
          </a:prstGeom>
          <a:noFill/>
        </p:spPr>
        <p:txBody>
          <a:bodyPr wrap="square" rtlCol="0">
            <a:spAutoFit/>
          </a:bodyPr>
          <a:lstStyle/>
          <a:p>
            <a:r>
              <a:rPr lang="en-US" sz="2400" dirty="0">
                <a:solidFill>
                  <a:srgbClr val="A6CBFF"/>
                </a:solidFill>
              </a:rPr>
              <a:t>decision criteria</a:t>
            </a:r>
          </a:p>
        </p:txBody>
      </p:sp>
      <p:sp>
        <p:nvSpPr>
          <p:cNvPr id="66" name="TextBox 65">
            <a:extLst>
              <a:ext uri="{FF2B5EF4-FFF2-40B4-BE49-F238E27FC236}">
                <a16:creationId xmlns:a16="http://schemas.microsoft.com/office/drawing/2014/main" xmlns="" id="{849696D5-4BFF-9746-A6AB-F420B1086573}"/>
              </a:ext>
            </a:extLst>
          </p:cNvPr>
          <p:cNvSpPr txBox="1"/>
          <p:nvPr/>
        </p:nvSpPr>
        <p:spPr>
          <a:xfrm>
            <a:off x="7460672" y="5304198"/>
            <a:ext cx="1973473" cy="461665"/>
          </a:xfrm>
          <a:prstGeom prst="rect">
            <a:avLst/>
          </a:prstGeom>
          <a:noFill/>
        </p:spPr>
        <p:txBody>
          <a:bodyPr wrap="square" rtlCol="0">
            <a:spAutoFit/>
          </a:bodyPr>
          <a:lstStyle/>
          <a:p>
            <a:r>
              <a:rPr lang="en-US" sz="2400" dirty="0">
                <a:solidFill>
                  <a:srgbClr val="A6CBFF"/>
                </a:solidFill>
              </a:rPr>
              <a:t>goals</a:t>
            </a:r>
          </a:p>
        </p:txBody>
      </p:sp>
      <p:sp>
        <p:nvSpPr>
          <p:cNvPr id="67" name="TextBox 66">
            <a:extLst>
              <a:ext uri="{FF2B5EF4-FFF2-40B4-BE49-F238E27FC236}">
                <a16:creationId xmlns:a16="http://schemas.microsoft.com/office/drawing/2014/main" xmlns="" id="{CDB96426-2163-4445-B5E7-CC592ECBADA4}"/>
              </a:ext>
            </a:extLst>
          </p:cNvPr>
          <p:cNvSpPr txBox="1"/>
          <p:nvPr/>
        </p:nvSpPr>
        <p:spPr>
          <a:xfrm>
            <a:off x="268779" y="5159433"/>
            <a:ext cx="1829347" cy="461665"/>
          </a:xfrm>
          <a:prstGeom prst="rect">
            <a:avLst/>
          </a:prstGeom>
          <a:noFill/>
        </p:spPr>
        <p:txBody>
          <a:bodyPr wrap="none" rtlCol="0">
            <a:spAutoFit/>
          </a:bodyPr>
          <a:lstStyle/>
          <a:p>
            <a:r>
              <a:rPr lang="en-US" sz="2400" dirty="0">
                <a:solidFill>
                  <a:srgbClr val="A6CBFF"/>
                </a:solidFill>
              </a:rPr>
              <a:t>involvement</a:t>
            </a:r>
          </a:p>
        </p:txBody>
      </p:sp>
      <p:sp>
        <p:nvSpPr>
          <p:cNvPr id="68" name="TextBox 67">
            <a:extLst>
              <a:ext uri="{FF2B5EF4-FFF2-40B4-BE49-F238E27FC236}">
                <a16:creationId xmlns:a16="http://schemas.microsoft.com/office/drawing/2014/main" xmlns="" id="{40C70659-0594-6B48-ADF3-A2AA479892BF}"/>
              </a:ext>
            </a:extLst>
          </p:cNvPr>
          <p:cNvSpPr txBox="1"/>
          <p:nvPr/>
        </p:nvSpPr>
        <p:spPr>
          <a:xfrm>
            <a:off x="75901" y="5694758"/>
            <a:ext cx="1691489" cy="461665"/>
          </a:xfrm>
          <a:prstGeom prst="rect">
            <a:avLst/>
          </a:prstGeom>
          <a:noFill/>
        </p:spPr>
        <p:txBody>
          <a:bodyPr wrap="none" rtlCol="0">
            <a:spAutoFit/>
          </a:bodyPr>
          <a:lstStyle/>
          <a:p>
            <a:r>
              <a:rPr lang="en-US" sz="2400" dirty="0">
                <a:solidFill>
                  <a:srgbClr val="A6CBFF"/>
                </a:solidFill>
              </a:rPr>
              <a:t>uncertainty</a:t>
            </a:r>
          </a:p>
        </p:txBody>
      </p:sp>
      <p:sp>
        <p:nvSpPr>
          <p:cNvPr id="69" name="TextBox 68">
            <a:extLst>
              <a:ext uri="{FF2B5EF4-FFF2-40B4-BE49-F238E27FC236}">
                <a16:creationId xmlns:a16="http://schemas.microsoft.com/office/drawing/2014/main" xmlns="" id="{228EEC44-EE45-B144-87A9-18D437D3A27C}"/>
              </a:ext>
            </a:extLst>
          </p:cNvPr>
          <p:cNvSpPr txBox="1"/>
          <p:nvPr/>
        </p:nvSpPr>
        <p:spPr>
          <a:xfrm>
            <a:off x="6491440" y="140071"/>
            <a:ext cx="2335292" cy="461665"/>
          </a:xfrm>
          <a:prstGeom prst="rect">
            <a:avLst/>
          </a:prstGeom>
          <a:noFill/>
        </p:spPr>
        <p:txBody>
          <a:bodyPr wrap="square" rtlCol="0">
            <a:spAutoFit/>
          </a:bodyPr>
          <a:lstStyle/>
          <a:p>
            <a:r>
              <a:rPr lang="en-US" sz="2400" dirty="0">
                <a:solidFill>
                  <a:srgbClr val="A6CBFF"/>
                </a:solidFill>
              </a:rPr>
              <a:t>comprehension</a:t>
            </a:r>
          </a:p>
        </p:txBody>
      </p:sp>
      <p:sp>
        <p:nvSpPr>
          <p:cNvPr id="70" name="TextBox 69">
            <a:extLst>
              <a:ext uri="{FF2B5EF4-FFF2-40B4-BE49-F238E27FC236}">
                <a16:creationId xmlns:a16="http://schemas.microsoft.com/office/drawing/2014/main" xmlns="" id="{3BD8337D-6534-DD49-9D10-DE66CCD35FA7}"/>
              </a:ext>
            </a:extLst>
          </p:cNvPr>
          <p:cNvSpPr txBox="1"/>
          <p:nvPr/>
        </p:nvSpPr>
        <p:spPr>
          <a:xfrm>
            <a:off x="89683" y="1970163"/>
            <a:ext cx="1973473" cy="461665"/>
          </a:xfrm>
          <a:prstGeom prst="rect">
            <a:avLst/>
          </a:prstGeom>
          <a:noFill/>
        </p:spPr>
        <p:txBody>
          <a:bodyPr wrap="square" rtlCol="0">
            <a:spAutoFit/>
          </a:bodyPr>
          <a:lstStyle/>
          <a:p>
            <a:r>
              <a:rPr lang="en-US" sz="2400" dirty="0">
                <a:solidFill>
                  <a:srgbClr val="A6CBFF"/>
                </a:solidFill>
              </a:rPr>
              <a:t>people</a:t>
            </a:r>
          </a:p>
        </p:txBody>
      </p:sp>
      <p:sp>
        <p:nvSpPr>
          <p:cNvPr id="72" name="TextBox 71">
            <a:extLst>
              <a:ext uri="{FF2B5EF4-FFF2-40B4-BE49-F238E27FC236}">
                <a16:creationId xmlns:a16="http://schemas.microsoft.com/office/drawing/2014/main" xmlns="" id="{C6C695B2-7113-A54D-90D5-30B4F2027321}"/>
              </a:ext>
            </a:extLst>
          </p:cNvPr>
          <p:cNvSpPr txBox="1"/>
          <p:nvPr/>
        </p:nvSpPr>
        <p:spPr>
          <a:xfrm>
            <a:off x="27825" y="-32216"/>
            <a:ext cx="3661580" cy="461665"/>
          </a:xfrm>
          <a:prstGeom prst="rect">
            <a:avLst/>
          </a:prstGeom>
          <a:noFill/>
        </p:spPr>
        <p:txBody>
          <a:bodyPr wrap="none" rtlCol="0">
            <a:spAutoFit/>
          </a:bodyPr>
          <a:lstStyle/>
          <a:p>
            <a:r>
              <a:rPr lang="en-US" sz="2400" dirty="0">
                <a:solidFill>
                  <a:srgbClr val="A6CBFF"/>
                </a:solidFill>
              </a:rPr>
              <a:t>communicative behaviors</a:t>
            </a:r>
          </a:p>
        </p:txBody>
      </p:sp>
    </p:spTree>
    <p:extLst>
      <p:ext uri="{BB962C8B-B14F-4D97-AF65-F5344CB8AC3E}">
        <p14:creationId xmlns:p14="http://schemas.microsoft.com/office/powerpoint/2010/main" val="881319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xmlns="" id="{E33F2EEE-3530-F040-B7D8-657524E50D5E}"/>
              </a:ext>
            </a:extLst>
          </p:cNvPr>
          <p:cNvPicPr>
            <a:picLocks noChangeAspect="1"/>
          </p:cNvPicPr>
          <p:nvPr/>
        </p:nvPicPr>
        <p:blipFill>
          <a:blip r:embed="rId3">
            <a:duotone>
              <a:prstClr val="black"/>
              <a:schemeClr val="accent6">
                <a:tint val="45000"/>
                <a:satMod val="400000"/>
              </a:schemeClr>
            </a:duotone>
            <a:alphaModFix amt="18000"/>
            <a:extLst>
              <a:ext uri="{28A0092B-C50C-407E-A947-70E740481C1C}">
                <a14:useLocalDpi xmlns:a14="http://schemas.microsoft.com/office/drawing/2010/main" val="0"/>
              </a:ext>
            </a:extLst>
          </a:blip>
          <a:stretch>
            <a:fillRect/>
          </a:stretch>
        </p:blipFill>
        <p:spPr>
          <a:xfrm>
            <a:off x="1405570" y="337664"/>
            <a:ext cx="5986936" cy="5986936"/>
          </a:xfrm>
          <a:prstGeom prst="rect">
            <a:avLst/>
          </a:prstGeom>
        </p:spPr>
      </p:pic>
      <p:sp>
        <p:nvSpPr>
          <p:cNvPr id="8" name="TextBox 7">
            <a:extLst>
              <a:ext uri="{FF2B5EF4-FFF2-40B4-BE49-F238E27FC236}">
                <a16:creationId xmlns:a16="http://schemas.microsoft.com/office/drawing/2014/main" xmlns="" id="{D1DE89B2-99A8-D145-84B4-C11EE927C966}"/>
              </a:ext>
            </a:extLst>
          </p:cNvPr>
          <p:cNvSpPr txBox="1"/>
          <p:nvPr/>
        </p:nvSpPr>
        <p:spPr>
          <a:xfrm>
            <a:off x="609600" y="762000"/>
            <a:ext cx="1709122" cy="461665"/>
          </a:xfrm>
          <a:prstGeom prst="rect">
            <a:avLst/>
          </a:prstGeom>
          <a:noFill/>
        </p:spPr>
        <p:txBody>
          <a:bodyPr wrap="none" rtlCol="0">
            <a:spAutoFit/>
          </a:bodyPr>
          <a:lstStyle/>
          <a:p>
            <a:r>
              <a:rPr lang="en-US" sz="2400" dirty="0">
                <a:solidFill>
                  <a:srgbClr val="A6CBFF"/>
                </a:solidFill>
              </a:rPr>
              <a:t>information</a:t>
            </a:r>
          </a:p>
        </p:txBody>
      </p:sp>
      <p:sp>
        <p:nvSpPr>
          <p:cNvPr id="20" name="TextBox 19">
            <a:extLst>
              <a:ext uri="{FF2B5EF4-FFF2-40B4-BE49-F238E27FC236}">
                <a16:creationId xmlns:a16="http://schemas.microsoft.com/office/drawing/2014/main" xmlns="" id="{04E40DBA-1C48-8046-A5E4-F699F1777C23}"/>
              </a:ext>
            </a:extLst>
          </p:cNvPr>
          <p:cNvSpPr txBox="1"/>
          <p:nvPr/>
        </p:nvSpPr>
        <p:spPr>
          <a:xfrm>
            <a:off x="6718604" y="2834196"/>
            <a:ext cx="784189" cy="461665"/>
          </a:xfrm>
          <a:prstGeom prst="rect">
            <a:avLst/>
          </a:prstGeom>
          <a:noFill/>
        </p:spPr>
        <p:txBody>
          <a:bodyPr wrap="none" rtlCol="0">
            <a:spAutoFit/>
          </a:bodyPr>
          <a:lstStyle/>
          <a:p>
            <a:r>
              <a:rPr lang="en-US" sz="2400" dirty="0">
                <a:solidFill>
                  <a:srgbClr val="A6CBFF"/>
                </a:solidFill>
              </a:rPr>
              <a:t>pros</a:t>
            </a:r>
          </a:p>
        </p:txBody>
      </p:sp>
      <p:sp>
        <p:nvSpPr>
          <p:cNvPr id="21" name="TextBox 20">
            <a:extLst>
              <a:ext uri="{FF2B5EF4-FFF2-40B4-BE49-F238E27FC236}">
                <a16:creationId xmlns:a16="http://schemas.microsoft.com/office/drawing/2014/main" xmlns="" id="{BDA3A4F5-C930-EE41-BB33-33BC532C92EA}"/>
              </a:ext>
            </a:extLst>
          </p:cNvPr>
          <p:cNvSpPr txBox="1"/>
          <p:nvPr/>
        </p:nvSpPr>
        <p:spPr>
          <a:xfrm>
            <a:off x="7012854" y="4459677"/>
            <a:ext cx="1811714" cy="461665"/>
          </a:xfrm>
          <a:prstGeom prst="rect">
            <a:avLst/>
          </a:prstGeom>
          <a:noFill/>
        </p:spPr>
        <p:txBody>
          <a:bodyPr wrap="none" rtlCol="0">
            <a:spAutoFit/>
          </a:bodyPr>
          <a:lstStyle/>
          <a:p>
            <a:r>
              <a:rPr lang="en-US" sz="2400" dirty="0">
                <a:solidFill>
                  <a:srgbClr val="A6CBFF"/>
                </a:solidFill>
              </a:rPr>
              <a:t>preferences</a:t>
            </a:r>
          </a:p>
        </p:txBody>
      </p:sp>
      <p:sp>
        <p:nvSpPr>
          <p:cNvPr id="22" name="TextBox 21">
            <a:extLst>
              <a:ext uri="{FF2B5EF4-FFF2-40B4-BE49-F238E27FC236}">
                <a16:creationId xmlns:a16="http://schemas.microsoft.com/office/drawing/2014/main" xmlns="" id="{15C0382B-1C90-6D48-A6A5-EF974259FF0B}"/>
              </a:ext>
            </a:extLst>
          </p:cNvPr>
          <p:cNvSpPr txBox="1"/>
          <p:nvPr/>
        </p:nvSpPr>
        <p:spPr>
          <a:xfrm>
            <a:off x="1440873" y="4702233"/>
            <a:ext cx="835485" cy="461665"/>
          </a:xfrm>
          <a:prstGeom prst="rect">
            <a:avLst/>
          </a:prstGeom>
          <a:noFill/>
        </p:spPr>
        <p:txBody>
          <a:bodyPr wrap="none" rtlCol="0">
            <a:spAutoFit/>
          </a:bodyPr>
          <a:lstStyle/>
          <a:p>
            <a:r>
              <a:rPr lang="en-US" sz="2400" dirty="0">
                <a:solidFill>
                  <a:srgbClr val="A6CBFF"/>
                </a:solidFill>
              </a:rPr>
              <a:t>cons</a:t>
            </a:r>
          </a:p>
        </p:txBody>
      </p:sp>
      <p:sp>
        <p:nvSpPr>
          <p:cNvPr id="23" name="TextBox 22">
            <a:extLst>
              <a:ext uri="{FF2B5EF4-FFF2-40B4-BE49-F238E27FC236}">
                <a16:creationId xmlns:a16="http://schemas.microsoft.com/office/drawing/2014/main" xmlns="" id="{5036F93C-5F47-E542-8950-962BBF69F50F}"/>
              </a:ext>
            </a:extLst>
          </p:cNvPr>
          <p:cNvSpPr txBox="1"/>
          <p:nvPr/>
        </p:nvSpPr>
        <p:spPr>
          <a:xfrm>
            <a:off x="559344" y="2798495"/>
            <a:ext cx="1471878" cy="830997"/>
          </a:xfrm>
          <a:prstGeom prst="rect">
            <a:avLst/>
          </a:prstGeom>
          <a:noFill/>
        </p:spPr>
        <p:txBody>
          <a:bodyPr wrap="none" rtlCol="0">
            <a:spAutoFit/>
          </a:bodyPr>
          <a:lstStyle/>
          <a:p>
            <a:r>
              <a:rPr lang="en-US" sz="2400" dirty="0">
                <a:solidFill>
                  <a:srgbClr val="A6CBFF"/>
                </a:solidFill>
              </a:rPr>
              <a:t>individual</a:t>
            </a:r>
            <a:br>
              <a:rPr lang="en-US" sz="2400" dirty="0">
                <a:solidFill>
                  <a:srgbClr val="A6CBFF"/>
                </a:solidFill>
              </a:rPr>
            </a:br>
            <a:r>
              <a:rPr lang="en-US" sz="2400" dirty="0">
                <a:solidFill>
                  <a:srgbClr val="A6CBFF"/>
                </a:solidFill>
              </a:rPr>
              <a:t>values</a:t>
            </a:r>
          </a:p>
        </p:txBody>
      </p:sp>
      <p:sp>
        <p:nvSpPr>
          <p:cNvPr id="24" name="TextBox 23">
            <a:extLst>
              <a:ext uri="{FF2B5EF4-FFF2-40B4-BE49-F238E27FC236}">
                <a16:creationId xmlns:a16="http://schemas.microsoft.com/office/drawing/2014/main" xmlns="" id="{8FF04302-552F-F24F-9372-7FE4B78BBA16}"/>
              </a:ext>
            </a:extLst>
          </p:cNvPr>
          <p:cNvSpPr txBox="1"/>
          <p:nvPr/>
        </p:nvSpPr>
        <p:spPr>
          <a:xfrm>
            <a:off x="6154988" y="5510093"/>
            <a:ext cx="1127232" cy="830997"/>
          </a:xfrm>
          <a:prstGeom prst="rect">
            <a:avLst/>
          </a:prstGeom>
          <a:noFill/>
        </p:spPr>
        <p:txBody>
          <a:bodyPr wrap="none" rtlCol="0">
            <a:spAutoFit/>
          </a:bodyPr>
          <a:lstStyle/>
          <a:p>
            <a:r>
              <a:rPr lang="en-US" sz="2400" dirty="0">
                <a:solidFill>
                  <a:srgbClr val="A6CBFF"/>
                </a:solidFill>
              </a:rPr>
              <a:t>human</a:t>
            </a:r>
            <a:br>
              <a:rPr lang="en-US" sz="2400" dirty="0">
                <a:solidFill>
                  <a:srgbClr val="A6CBFF"/>
                </a:solidFill>
              </a:rPr>
            </a:br>
            <a:r>
              <a:rPr lang="en-US" sz="2400" dirty="0">
                <a:solidFill>
                  <a:srgbClr val="A6CBFF"/>
                </a:solidFill>
              </a:rPr>
              <a:t>values</a:t>
            </a:r>
          </a:p>
        </p:txBody>
      </p:sp>
      <p:sp>
        <p:nvSpPr>
          <p:cNvPr id="25" name="TextBox 24">
            <a:extLst>
              <a:ext uri="{FF2B5EF4-FFF2-40B4-BE49-F238E27FC236}">
                <a16:creationId xmlns:a16="http://schemas.microsoft.com/office/drawing/2014/main" xmlns="" id="{AB435547-8C12-4447-B955-EAC78F316A1D}"/>
              </a:ext>
            </a:extLst>
          </p:cNvPr>
          <p:cNvSpPr txBox="1"/>
          <p:nvPr/>
        </p:nvSpPr>
        <p:spPr>
          <a:xfrm>
            <a:off x="2098126" y="5683012"/>
            <a:ext cx="1510731" cy="830997"/>
          </a:xfrm>
          <a:prstGeom prst="rect">
            <a:avLst/>
          </a:prstGeom>
          <a:noFill/>
        </p:spPr>
        <p:txBody>
          <a:bodyPr wrap="square" rtlCol="0">
            <a:spAutoFit/>
          </a:bodyPr>
          <a:lstStyle/>
          <a:p>
            <a:r>
              <a:rPr lang="en-US" sz="2400" dirty="0">
                <a:solidFill>
                  <a:srgbClr val="A6CBFF"/>
                </a:solidFill>
              </a:rPr>
              <a:t>ways of talking</a:t>
            </a:r>
          </a:p>
        </p:txBody>
      </p:sp>
      <p:sp>
        <p:nvSpPr>
          <p:cNvPr id="26" name="TextBox 25">
            <a:extLst>
              <a:ext uri="{FF2B5EF4-FFF2-40B4-BE49-F238E27FC236}">
                <a16:creationId xmlns:a16="http://schemas.microsoft.com/office/drawing/2014/main" xmlns="" id="{B8182988-E97D-D047-AB0D-F9BE609724A8}"/>
              </a:ext>
            </a:extLst>
          </p:cNvPr>
          <p:cNvSpPr txBox="1"/>
          <p:nvPr/>
        </p:nvSpPr>
        <p:spPr>
          <a:xfrm>
            <a:off x="6637127" y="854965"/>
            <a:ext cx="1973473" cy="461665"/>
          </a:xfrm>
          <a:prstGeom prst="rect">
            <a:avLst/>
          </a:prstGeom>
          <a:noFill/>
        </p:spPr>
        <p:txBody>
          <a:bodyPr wrap="square" rtlCol="0">
            <a:spAutoFit/>
          </a:bodyPr>
          <a:lstStyle/>
          <a:p>
            <a:r>
              <a:rPr lang="en-US" sz="2400" dirty="0">
                <a:solidFill>
                  <a:srgbClr val="A6CBFF"/>
                </a:solidFill>
              </a:rPr>
              <a:t>relationships</a:t>
            </a:r>
          </a:p>
        </p:txBody>
      </p:sp>
      <p:sp>
        <p:nvSpPr>
          <p:cNvPr id="27" name="TextBox 26">
            <a:extLst>
              <a:ext uri="{FF2B5EF4-FFF2-40B4-BE49-F238E27FC236}">
                <a16:creationId xmlns:a16="http://schemas.microsoft.com/office/drawing/2014/main" xmlns="" id="{F6216674-B091-4D48-AD5F-C480F81FBCFD}"/>
              </a:ext>
            </a:extLst>
          </p:cNvPr>
          <p:cNvSpPr txBox="1"/>
          <p:nvPr/>
        </p:nvSpPr>
        <p:spPr>
          <a:xfrm>
            <a:off x="3886200" y="5312511"/>
            <a:ext cx="1973473" cy="461665"/>
          </a:xfrm>
          <a:prstGeom prst="rect">
            <a:avLst/>
          </a:prstGeom>
          <a:noFill/>
        </p:spPr>
        <p:txBody>
          <a:bodyPr wrap="square" rtlCol="0">
            <a:spAutoFit/>
          </a:bodyPr>
          <a:lstStyle/>
          <a:p>
            <a:r>
              <a:rPr lang="en-US" sz="2400" dirty="0">
                <a:solidFill>
                  <a:srgbClr val="A6CBFF"/>
                </a:solidFill>
              </a:rPr>
              <a:t>choice</a:t>
            </a:r>
          </a:p>
        </p:txBody>
      </p:sp>
      <p:sp>
        <p:nvSpPr>
          <p:cNvPr id="28" name="TextBox 27">
            <a:extLst>
              <a:ext uri="{FF2B5EF4-FFF2-40B4-BE49-F238E27FC236}">
                <a16:creationId xmlns:a16="http://schemas.microsoft.com/office/drawing/2014/main" xmlns="" id="{40DF6EB6-664E-6F42-9E6C-1FE86F57118E}"/>
              </a:ext>
            </a:extLst>
          </p:cNvPr>
          <p:cNvSpPr txBox="1"/>
          <p:nvPr/>
        </p:nvSpPr>
        <p:spPr>
          <a:xfrm>
            <a:off x="4991793" y="466191"/>
            <a:ext cx="1973473" cy="461665"/>
          </a:xfrm>
          <a:prstGeom prst="rect">
            <a:avLst/>
          </a:prstGeom>
          <a:noFill/>
        </p:spPr>
        <p:txBody>
          <a:bodyPr wrap="square" rtlCol="0">
            <a:spAutoFit/>
          </a:bodyPr>
          <a:lstStyle/>
          <a:p>
            <a:r>
              <a:rPr lang="en-US" sz="2400" dirty="0">
                <a:solidFill>
                  <a:srgbClr val="A6CBFF"/>
                </a:solidFill>
              </a:rPr>
              <a:t>language</a:t>
            </a:r>
          </a:p>
        </p:txBody>
      </p:sp>
      <p:sp>
        <p:nvSpPr>
          <p:cNvPr id="29" name="TextBox 28">
            <a:extLst>
              <a:ext uri="{FF2B5EF4-FFF2-40B4-BE49-F238E27FC236}">
                <a16:creationId xmlns:a16="http://schemas.microsoft.com/office/drawing/2014/main" xmlns="" id="{82792C05-9F9E-8E49-AAE2-A4C8C2AF75B5}"/>
              </a:ext>
            </a:extLst>
          </p:cNvPr>
          <p:cNvSpPr txBox="1"/>
          <p:nvPr/>
        </p:nvSpPr>
        <p:spPr>
          <a:xfrm>
            <a:off x="245226" y="3849471"/>
            <a:ext cx="1973473" cy="461665"/>
          </a:xfrm>
          <a:prstGeom prst="rect">
            <a:avLst/>
          </a:prstGeom>
          <a:noFill/>
        </p:spPr>
        <p:txBody>
          <a:bodyPr wrap="square" rtlCol="0">
            <a:spAutoFit/>
          </a:bodyPr>
          <a:lstStyle/>
          <a:p>
            <a:r>
              <a:rPr lang="en-US" sz="2400" dirty="0">
                <a:solidFill>
                  <a:srgbClr val="A6CBFF"/>
                </a:solidFill>
              </a:rPr>
              <a:t>purposes</a:t>
            </a:r>
          </a:p>
        </p:txBody>
      </p:sp>
      <p:sp>
        <p:nvSpPr>
          <p:cNvPr id="30" name="TextBox 29">
            <a:extLst>
              <a:ext uri="{FF2B5EF4-FFF2-40B4-BE49-F238E27FC236}">
                <a16:creationId xmlns:a16="http://schemas.microsoft.com/office/drawing/2014/main" xmlns="" id="{1E5DA052-A836-7A46-9444-04C1797725AD}"/>
              </a:ext>
            </a:extLst>
          </p:cNvPr>
          <p:cNvSpPr txBox="1"/>
          <p:nvPr/>
        </p:nvSpPr>
        <p:spPr>
          <a:xfrm>
            <a:off x="6985462" y="2050472"/>
            <a:ext cx="1418978" cy="461665"/>
          </a:xfrm>
          <a:prstGeom prst="rect">
            <a:avLst/>
          </a:prstGeom>
          <a:noFill/>
        </p:spPr>
        <p:txBody>
          <a:bodyPr wrap="none" rtlCol="0">
            <a:spAutoFit/>
          </a:bodyPr>
          <a:lstStyle/>
          <a:p>
            <a:r>
              <a:rPr lang="en-US" sz="2400" dirty="0">
                <a:solidFill>
                  <a:srgbClr val="A6CBFF"/>
                </a:solidFill>
              </a:rPr>
              <a:t>evidence</a:t>
            </a:r>
          </a:p>
        </p:txBody>
      </p:sp>
      <p:sp>
        <p:nvSpPr>
          <p:cNvPr id="31" name="TextBox 30">
            <a:extLst>
              <a:ext uri="{FF2B5EF4-FFF2-40B4-BE49-F238E27FC236}">
                <a16:creationId xmlns:a16="http://schemas.microsoft.com/office/drawing/2014/main" xmlns="" id="{44A67153-B87F-A844-9139-B00544C20ACC}"/>
              </a:ext>
            </a:extLst>
          </p:cNvPr>
          <p:cNvSpPr txBox="1"/>
          <p:nvPr/>
        </p:nvSpPr>
        <p:spPr>
          <a:xfrm>
            <a:off x="6593967" y="3380961"/>
            <a:ext cx="2444900" cy="461665"/>
          </a:xfrm>
          <a:prstGeom prst="rect">
            <a:avLst/>
          </a:prstGeom>
          <a:noFill/>
        </p:spPr>
        <p:txBody>
          <a:bodyPr wrap="none" rtlCol="0">
            <a:spAutoFit/>
          </a:bodyPr>
          <a:lstStyle/>
          <a:p>
            <a:r>
              <a:rPr lang="en-US" sz="2400" dirty="0">
                <a:solidFill>
                  <a:srgbClr val="A6CBFF"/>
                </a:solidFill>
              </a:rPr>
              <a:t>risk presentation</a:t>
            </a:r>
          </a:p>
        </p:txBody>
      </p:sp>
      <p:sp>
        <p:nvSpPr>
          <p:cNvPr id="32" name="TextBox 31">
            <a:extLst>
              <a:ext uri="{FF2B5EF4-FFF2-40B4-BE49-F238E27FC236}">
                <a16:creationId xmlns:a16="http://schemas.microsoft.com/office/drawing/2014/main" xmlns="" id="{4B181406-B26E-A241-84A2-6C8CB3939896}"/>
              </a:ext>
            </a:extLst>
          </p:cNvPr>
          <p:cNvSpPr txBox="1"/>
          <p:nvPr/>
        </p:nvSpPr>
        <p:spPr>
          <a:xfrm>
            <a:off x="830149" y="1524855"/>
            <a:ext cx="1973473" cy="461665"/>
          </a:xfrm>
          <a:prstGeom prst="rect">
            <a:avLst/>
          </a:prstGeom>
          <a:noFill/>
        </p:spPr>
        <p:txBody>
          <a:bodyPr wrap="square" rtlCol="0">
            <a:spAutoFit/>
          </a:bodyPr>
          <a:lstStyle/>
          <a:p>
            <a:r>
              <a:rPr lang="en-US" sz="2400" dirty="0">
                <a:solidFill>
                  <a:srgbClr val="A6CBFF"/>
                </a:solidFill>
              </a:rPr>
              <a:t>emotion</a:t>
            </a:r>
          </a:p>
        </p:txBody>
      </p:sp>
      <p:sp>
        <p:nvSpPr>
          <p:cNvPr id="33" name="TextBox 32">
            <a:extLst>
              <a:ext uri="{FF2B5EF4-FFF2-40B4-BE49-F238E27FC236}">
                <a16:creationId xmlns:a16="http://schemas.microsoft.com/office/drawing/2014/main" xmlns="" id="{70AD7FFE-D625-9645-B6D1-3DEB3217DB0C}"/>
              </a:ext>
            </a:extLst>
          </p:cNvPr>
          <p:cNvSpPr txBox="1"/>
          <p:nvPr/>
        </p:nvSpPr>
        <p:spPr>
          <a:xfrm>
            <a:off x="3079866" y="831951"/>
            <a:ext cx="1973473" cy="461665"/>
          </a:xfrm>
          <a:prstGeom prst="rect">
            <a:avLst/>
          </a:prstGeom>
          <a:noFill/>
        </p:spPr>
        <p:txBody>
          <a:bodyPr wrap="square" rtlCol="0">
            <a:spAutoFit/>
          </a:bodyPr>
          <a:lstStyle/>
          <a:p>
            <a:r>
              <a:rPr lang="en-US" sz="2400" dirty="0">
                <a:solidFill>
                  <a:srgbClr val="A6CBFF"/>
                </a:solidFill>
              </a:rPr>
              <a:t>options</a:t>
            </a:r>
          </a:p>
        </p:txBody>
      </p:sp>
      <p:sp>
        <p:nvSpPr>
          <p:cNvPr id="34" name="TextBox 33">
            <a:extLst>
              <a:ext uri="{FF2B5EF4-FFF2-40B4-BE49-F238E27FC236}">
                <a16:creationId xmlns:a16="http://schemas.microsoft.com/office/drawing/2014/main" xmlns="" id="{7467A8AB-82AE-3740-A834-8B82473DCB14}"/>
              </a:ext>
            </a:extLst>
          </p:cNvPr>
          <p:cNvSpPr txBox="1"/>
          <p:nvPr/>
        </p:nvSpPr>
        <p:spPr>
          <a:xfrm>
            <a:off x="4517967" y="6052344"/>
            <a:ext cx="1973473" cy="461665"/>
          </a:xfrm>
          <a:prstGeom prst="rect">
            <a:avLst/>
          </a:prstGeom>
          <a:noFill/>
        </p:spPr>
        <p:txBody>
          <a:bodyPr wrap="square" rtlCol="0">
            <a:spAutoFit/>
          </a:bodyPr>
          <a:lstStyle/>
          <a:p>
            <a:r>
              <a:rPr lang="en-US" sz="2400" dirty="0">
                <a:solidFill>
                  <a:srgbClr val="A6CBFF"/>
                </a:solidFill>
              </a:rPr>
              <a:t>methods</a:t>
            </a:r>
          </a:p>
        </p:txBody>
      </p:sp>
      <p:sp>
        <p:nvSpPr>
          <p:cNvPr id="35" name="TextBox 34">
            <a:extLst>
              <a:ext uri="{FF2B5EF4-FFF2-40B4-BE49-F238E27FC236}">
                <a16:creationId xmlns:a16="http://schemas.microsoft.com/office/drawing/2014/main" xmlns="" id="{46128B81-F80A-6E4B-96A1-2AA563439F57}"/>
              </a:ext>
            </a:extLst>
          </p:cNvPr>
          <p:cNvSpPr txBox="1"/>
          <p:nvPr/>
        </p:nvSpPr>
        <p:spPr>
          <a:xfrm>
            <a:off x="1907770" y="283311"/>
            <a:ext cx="2892830" cy="461665"/>
          </a:xfrm>
          <a:prstGeom prst="rect">
            <a:avLst/>
          </a:prstGeom>
          <a:noFill/>
        </p:spPr>
        <p:txBody>
          <a:bodyPr wrap="square" rtlCol="0">
            <a:spAutoFit/>
          </a:bodyPr>
          <a:lstStyle/>
          <a:p>
            <a:r>
              <a:rPr lang="en-US" sz="2400" dirty="0">
                <a:solidFill>
                  <a:srgbClr val="A6CBFF"/>
                </a:solidFill>
              </a:rPr>
              <a:t>decision criteria</a:t>
            </a:r>
          </a:p>
        </p:txBody>
      </p:sp>
      <p:sp>
        <p:nvSpPr>
          <p:cNvPr id="36" name="TextBox 35">
            <a:extLst>
              <a:ext uri="{FF2B5EF4-FFF2-40B4-BE49-F238E27FC236}">
                <a16:creationId xmlns:a16="http://schemas.microsoft.com/office/drawing/2014/main" xmlns="" id="{C0B019C8-9A88-E745-81AB-C0AECC06D382}"/>
              </a:ext>
            </a:extLst>
          </p:cNvPr>
          <p:cNvSpPr txBox="1"/>
          <p:nvPr/>
        </p:nvSpPr>
        <p:spPr>
          <a:xfrm>
            <a:off x="7460672" y="5304198"/>
            <a:ext cx="1973473" cy="461665"/>
          </a:xfrm>
          <a:prstGeom prst="rect">
            <a:avLst/>
          </a:prstGeom>
          <a:noFill/>
        </p:spPr>
        <p:txBody>
          <a:bodyPr wrap="square" rtlCol="0">
            <a:spAutoFit/>
          </a:bodyPr>
          <a:lstStyle/>
          <a:p>
            <a:r>
              <a:rPr lang="en-US" sz="2400" dirty="0">
                <a:solidFill>
                  <a:srgbClr val="A6CBFF"/>
                </a:solidFill>
              </a:rPr>
              <a:t>goals</a:t>
            </a:r>
          </a:p>
        </p:txBody>
      </p:sp>
      <p:sp>
        <p:nvSpPr>
          <p:cNvPr id="37" name="TextBox 36">
            <a:extLst>
              <a:ext uri="{FF2B5EF4-FFF2-40B4-BE49-F238E27FC236}">
                <a16:creationId xmlns:a16="http://schemas.microsoft.com/office/drawing/2014/main" xmlns="" id="{2F45212C-2686-4142-B9DA-2BF46810B940}"/>
              </a:ext>
            </a:extLst>
          </p:cNvPr>
          <p:cNvSpPr txBox="1"/>
          <p:nvPr/>
        </p:nvSpPr>
        <p:spPr>
          <a:xfrm>
            <a:off x="268779" y="5159433"/>
            <a:ext cx="1829347" cy="461665"/>
          </a:xfrm>
          <a:prstGeom prst="rect">
            <a:avLst/>
          </a:prstGeom>
          <a:noFill/>
        </p:spPr>
        <p:txBody>
          <a:bodyPr wrap="none" rtlCol="0">
            <a:spAutoFit/>
          </a:bodyPr>
          <a:lstStyle/>
          <a:p>
            <a:r>
              <a:rPr lang="en-US" sz="2400" dirty="0">
                <a:solidFill>
                  <a:srgbClr val="A6CBFF"/>
                </a:solidFill>
              </a:rPr>
              <a:t>involvement</a:t>
            </a:r>
          </a:p>
        </p:txBody>
      </p:sp>
      <p:sp>
        <p:nvSpPr>
          <p:cNvPr id="38" name="TextBox 37">
            <a:extLst>
              <a:ext uri="{FF2B5EF4-FFF2-40B4-BE49-F238E27FC236}">
                <a16:creationId xmlns:a16="http://schemas.microsoft.com/office/drawing/2014/main" xmlns="" id="{FAEE3FAE-74B6-1E44-975A-44BF9926ABC6}"/>
              </a:ext>
            </a:extLst>
          </p:cNvPr>
          <p:cNvSpPr txBox="1"/>
          <p:nvPr/>
        </p:nvSpPr>
        <p:spPr>
          <a:xfrm>
            <a:off x="75901" y="5694758"/>
            <a:ext cx="1691489" cy="461665"/>
          </a:xfrm>
          <a:prstGeom prst="rect">
            <a:avLst/>
          </a:prstGeom>
          <a:noFill/>
        </p:spPr>
        <p:txBody>
          <a:bodyPr wrap="none" rtlCol="0">
            <a:spAutoFit/>
          </a:bodyPr>
          <a:lstStyle/>
          <a:p>
            <a:r>
              <a:rPr lang="en-US" sz="2400" dirty="0">
                <a:solidFill>
                  <a:srgbClr val="A6CBFF"/>
                </a:solidFill>
              </a:rPr>
              <a:t>uncertainty</a:t>
            </a:r>
          </a:p>
        </p:txBody>
      </p:sp>
      <p:sp>
        <p:nvSpPr>
          <p:cNvPr id="47" name="TextBox 46">
            <a:extLst>
              <a:ext uri="{FF2B5EF4-FFF2-40B4-BE49-F238E27FC236}">
                <a16:creationId xmlns:a16="http://schemas.microsoft.com/office/drawing/2014/main" xmlns="" id="{58062858-4013-4248-938F-63335EBC36C5}"/>
              </a:ext>
            </a:extLst>
          </p:cNvPr>
          <p:cNvSpPr txBox="1"/>
          <p:nvPr/>
        </p:nvSpPr>
        <p:spPr>
          <a:xfrm>
            <a:off x="6491440" y="140071"/>
            <a:ext cx="2335292" cy="461665"/>
          </a:xfrm>
          <a:prstGeom prst="rect">
            <a:avLst/>
          </a:prstGeom>
          <a:noFill/>
        </p:spPr>
        <p:txBody>
          <a:bodyPr wrap="square" rtlCol="0">
            <a:spAutoFit/>
          </a:bodyPr>
          <a:lstStyle/>
          <a:p>
            <a:r>
              <a:rPr lang="en-US" sz="2400" dirty="0">
                <a:solidFill>
                  <a:srgbClr val="A6CBFF"/>
                </a:solidFill>
              </a:rPr>
              <a:t>comprehension</a:t>
            </a:r>
          </a:p>
        </p:txBody>
      </p:sp>
      <p:sp>
        <p:nvSpPr>
          <p:cNvPr id="48" name="TextBox 47">
            <a:extLst>
              <a:ext uri="{FF2B5EF4-FFF2-40B4-BE49-F238E27FC236}">
                <a16:creationId xmlns:a16="http://schemas.microsoft.com/office/drawing/2014/main" xmlns="" id="{83EC0DF5-3D61-C145-8951-05890E869F7C}"/>
              </a:ext>
            </a:extLst>
          </p:cNvPr>
          <p:cNvSpPr txBox="1"/>
          <p:nvPr/>
        </p:nvSpPr>
        <p:spPr>
          <a:xfrm>
            <a:off x="89683" y="1970163"/>
            <a:ext cx="1973473" cy="461665"/>
          </a:xfrm>
          <a:prstGeom prst="rect">
            <a:avLst/>
          </a:prstGeom>
          <a:noFill/>
        </p:spPr>
        <p:txBody>
          <a:bodyPr wrap="square" rtlCol="0">
            <a:spAutoFit/>
          </a:bodyPr>
          <a:lstStyle/>
          <a:p>
            <a:r>
              <a:rPr lang="en-US" sz="2400" dirty="0">
                <a:solidFill>
                  <a:srgbClr val="A6CBFF"/>
                </a:solidFill>
              </a:rPr>
              <a:t>people</a:t>
            </a:r>
          </a:p>
        </p:txBody>
      </p:sp>
      <p:sp>
        <p:nvSpPr>
          <p:cNvPr id="53" name="TextBox 52">
            <a:extLst>
              <a:ext uri="{FF2B5EF4-FFF2-40B4-BE49-F238E27FC236}">
                <a16:creationId xmlns:a16="http://schemas.microsoft.com/office/drawing/2014/main" xmlns="" id="{7201F5D4-1300-6B4E-B8D3-52FA8A27127D}"/>
              </a:ext>
            </a:extLst>
          </p:cNvPr>
          <p:cNvSpPr txBox="1"/>
          <p:nvPr/>
        </p:nvSpPr>
        <p:spPr>
          <a:xfrm>
            <a:off x="27825" y="-32216"/>
            <a:ext cx="3661580" cy="461665"/>
          </a:xfrm>
          <a:prstGeom prst="rect">
            <a:avLst/>
          </a:prstGeom>
          <a:noFill/>
        </p:spPr>
        <p:txBody>
          <a:bodyPr wrap="none" rtlCol="0">
            <a:spAutoFit/>
          </a:bodyPr>
          <a:lstStyle/>
          <a:p>
            <a:r>
              <a:rPr lang="en-US" sz="2400" dirty="0">
                <a:solidFill>
                  <a:srgbClr val="A6CBFF"/>
                </a:solidFill>
              </a:rPr>
              <a:t>communicative behaviors</a:t>
            </a:r>
          </a:p>
        </p:txBody>
      </p:sp>
      <p:sp>
        <p:nvSpPr>
          <p:cNvPr id="2" name="Oval 1">
            <a:extLst>
              <a:ext uri="{FF2B5EF4-FFF2-40B4-BE49-F238E27FC236}">
                <a16:creationId xmlns:a16="http://schemas.microsoft.com/office/drawing/2014/main" xmlns="" id="{18F09B3D-46CF-1042-B713-E67419FCE460}"/>
              </a:ext>
            </a:extLst>
          </p:cNvPr>
          <p:cNvSpPr/>
          <p:nvPr/>
        </p:nvSpPr>
        <p:spPr>
          <a:xfrm>
            <a:off x="3214535" y="1874989"/>
            <a:ext cx="2485649" cy="2485649"/>
          </a:xfrm>
          <a:prstGeom prst="ellipse">
            <a:avLst/>
          </a:prstGeom>
          <a:solidFill>
            <a:srgbClr val="0114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xmlns="" id="{FF573FEC-B662-654C-9878-E53620237E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5581" y="2384764"/>
            <a:ext cx="1910795" cy="1477328"/>
          </a:xfrm>
          <a:prstGeom prst="rect">
            <a:avLst/>
          </a:prstGeom>
        </p:spPr>
      </p:pic>
    </p:spTree>
    <p:extLst>
      <p:ext uri="{BB962C8B-B14F-4D97-AF65-F5344CB8AC3E}">
        <p14:creationId xmlns:p14="http://schemas.microsoft.com/office/powerpoint/2010/main" val="1194248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C5FD7BE-E699-AD40-B42C-A1DA525DB20A}"/>
              </a:ext>
            </a:extLst>
          </p:cNvPr>
          <p:cNvPicPr>
            <a:picLocks noChangeAspect="1"/>
          </p:cNvPicPr>
          <p:nvPr/>
        </p:nvPicPr>
        <p:blipFill>
          <a:blip r:embed="rId2"/>
          <a:stretch>
            <a:fillRect/>
          </a:stretch>
        </p:blipFill>
        <p:spPr>
          <a:xfrm>
            <a:off x="9372600" y="76200"/>
            <a:ext cx="5870359" cy="6858000"/>
          </a:xfrm>
          <a:prstGeom prst="rect">
            <a:avLst/>
          </a:prstGeom>
        </p:spPr>
      </p:pic>
      <p:pic>
        <p:nvPicPr>
          <p:cNvPr id="4" name="Picture 3">
            <a:extLst>
              <a:ext uri="{FF2B5EF4-FFF2-40B4-BE49-F238E27FC236}">
                <a16:creationId xmlns:a16="http://schemas.microsoft.com/office/drawing/2014/main" xmlns="" id="{1833DE72-18ED-2F41-9360-90A856E22E93}"/>
              </a:ext>
            </a:extLst>
          </p:cNvPr>
          <p:cNvPicPr>
            <a:picLocks noChangeAspect="1"/>
          </p:cNvPicPr>
          <p:nvPr/>
        </p:nvPicPr>
        <p:blipFill rotWithShape="1">
          <a:blip r:embed="rId3"/>
          <a:srcRect l="1058" t="17517" r="-1058" b="33615"/>
          <a:stretch/>
        </p:blipFill>
        <p:spPr>
          <a:xfrm>
            <a:off x="-1" y="0"/>
            <a:ext cx="9291761" cy="2895600"/>
          </a:xfrm>
          <a:prstGeom prst="rect">
            <a:avLst/>
          </a:prstGeom>
        </p:spPr>
      </p:pic>
      <p:sp>
        <p:nvSpPr>
          <p:cNvPr id="7" name="object 2">
            <a:extLst>
              <a:ext uri="{FF2B5EF4-FFF2-40B4-BE49-F238E27FC236}">
                <a16:creationId xmlns:a16="http://schemas.microsoft.com/office/drawing/2014/main" xmlns="" id="{AFB6EFB9-FF3D-C74E-9181-44743ED269B6}"/>
              </a:ext>
            </a:extLst>
          </p:cNvPr>
          <p:cNvSpPr/>
          <p:nvPr/>
        </p:nvSpPr>
        <p:spPr>
          <a:xfrm>
            <a:off x="-78550" y="3200400"/>
            <a:ext cx="9301099" cy="2889504"/>
          </a:xfrm>
          <a:prstGeom prst="rect">
            <a:avLst/>
          </a:prstGeom>
          <a:blipFill>
            <a:blip r:embed="rId4" cstate="print"/>
            <a:stretch>
              <a:fillRect l="-958" t="-68565" r="-384" b="-76040"/>
            </a:stretch>
          </a:blipFill>
        </p:spPr>
        <p:txBody>
          <a:bodyPr wrap="square" lIns="0" tIns="0" rIns="0" bIns="0" rtlCol="0"/>
          <a:lstStyle/>
          <a:p>
            <a:pPr defTabSz="456047"/>
            <a:endParaRPr>
              <a:solidFill>
                <a:prstClr val="black"/>
              </a:solidFill>
              <a:latin typeface="Calibri"/>
            </a:endParaRPr>
          </a:p>
        </p:txBody>
      </p:sp>
    </p:spTree>
    <p:extLst>
      <p:ext uri="{BB962C8B-B14F-4D97-AF65-F5344CB8AC3E}">
        <p14:creationId xmlns:p14="http://schemas.microsoft.com/office/powerpoint/2010/main" val="7755315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B2B96994-F011-C64E-B4E5-F9AAC030C56C}"/>
              </a:ext>
            </a:extLst>
          </p:cNvPr>
          <p:cNvPicPr>
            <a:picLocks noChangeAspect="1"/>
          </p:cNvPicPr>
          <p:nvPr/>
        </p:nvPicPr>
        <p:blipFill>
          <a:blip r:embed="rId3"/>
          <a:stretch>
            <a:fillRect/>
          </a:stretch>
        </p:blipFill>
        <p:spPr>
          <a:xfrm>
            <a:off x="195867" y="193023"/>
            <a:ext cx="7290008" cy="840567"/>
          </a:xfrm>
          <a:prstGeom prst="rect">
            <a:avLst/>
          </a:prstGeom>
        </p:spPr>
      </p:pic>
      <p:pic>
        <p:nvPicPr>
          <p:cNvPr id="4" name="Picture 3">
            <a:extLst>
              <a:ext uri="{FF2B5EF4-FFF2-40B4-BE49-F238E27FC236}">
                <a16:creationId xmlns:a16="http://schemas.microsoft.com/office/drawing/2014/main" xmlns="" id="{B1863858-1130-A249-8F35-D411B5112A83}"/>
              </a:ext>
            </a:extLst>
          </p:cNvPr>
          <p:cNvPicPr>
            <a:picLocks noChangeAspect="1"/>
          </p:cNvPicPr>
          <p:nvPr/>
        </p:nvPicPr>
        <p:blipFill rotWithShape="1">
          <a:blip r:embed="rId4">
            <a:extLst>
              <a:ext uri="{28A0092B-C50C-407E-A947-70E740481C1C}">
                <a14:useLocalDpi xmlns:a14="http://schemas.microsoft.com/office/drawing/2010/main" val="0"/>
              </a:ext>
            </a:extLst>
          </a:blip>
          <a:srcRect l="13148" t="47778" r="14861" b="13333"/>
          <a:stretch/>
        </p:blipFill>
        <p:spPr>
          <a:xfrm>
            <a:off x="1371600" y="2095500"/>
            <a:ext cx="6400800" cy="2667000"/>
          </a:xfrm>
          <a:prstGeom prst="rect">
            <a:avLst/>
          </a:prstGeom>
        </p:spPr>
      </p:pic>
    </p:spTree>
    <p:extLst>
      <p:ext uri="{BB962C8B-B14F-4D97-AF65-F5344CB8AC3E}">
        <p14:creationId xmlns:p14="http://schemas.microsoft.com/office/powerpoint/2010/main" val="2511406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429EA11A-6636-A247-B283-28C8F7D25251}"/>
              </a:ext>
            </a:extLst>
          </p:cNvPr>
          <p:cNvPicPr>
            <a:picLocks noChangeAspect="1"/>
          </p:cNvPicPr>
          <p:nvPr/>
        </p:nvPicPr>
        <p:blipFill>
          <a:blip r:embed="rId3"/>
          <a:stretch>
            <a:fillRect/>
          </a:stretch>
        </p:blipFill>
        <p:spPr>
          <a:xfrm>
            <a:off x="457200" y="1193800"/>
            <a:ext cx="8204200" cy="4470400"/>
          </a:xfrm>
          <a:prstGeom prst="rect">
            <a:avLst/>
          </a:prstGeom>
        </p:spPr>
      </p:pic>
      <p:pic>
        <p:nvPicPr>
          <p:cNvPr id="9" name="Picture 8">
            <a:extLst>
              <a:ext uri="{FF2B5EF4-FFF2-40B4-BE49-F238E27FC236}">
                <a16:creationId xmlns:a16="http://schemas.microsoft.com/office/drawing/2014/main" xmlns="" id="{B2B96994-F011-C64E-B4E5-F9AAC030C56C}"/>
              </a:ext>
            </a:extLst>
          </p:cNvPr>
          <p:cNvPicPr>
            <a:picLocks noChangeAspect="1"/>
          </p:cNvPicPr>
          <p:nvPr/>
        </p:nvPicPr>
        <p:blipFill>
          <a:blip r:embed="rId4"/>
          <a:stretch>
            <a:fillRect/>
          </a:stretch>
        </p:blipFill>
        <p:spPr>
          <a:xfrm>
            <a:off x="195867" y="193023"/>
            <a:ext cx="7290008" cy="840567"/>
          </a:xfrm>
          <a:prstGeom prst="rect">
            <a:avLst/>
          </a:prstGeom>
        </p:spPr>
      </p:pic>
      <p:pic>
        <p:nvPicPr>
          <p:cNvPr id="4" name="Picture 3">
            <a:extLst>
              <a:ext uri="{FF2B5EF4-FFF2-40B4-BE49-F238E27FC236}">
                <a16:creationId xmlns:a16="http://schemas.microsoft.com/office/drawing/2014/main" xmlns="" id="{B1863858-1130-A249-8F35-D411B5112A83}"/>
              </a:ext>
            </a:extLst>
          </p:cNvPr>
          <p:cNvPicPr>
            <a:picLocks noChangeAspect="1"/>
          </p:cNvPicPr>
          <p:nvPr/>
        </p:nvPicPr>
        <p:blipFill rotWithShape="1">
          <a:blip r:embed="rId5">
            <a:extLst>
              <a:ext uri="{28A0092B-C50C-407E-A947-70E740481C1C}">
                <a14:useLocalDpi xmlns:a14="http://schemas.microsoft.com/office/drawing/2010/main" val="0"/>
              </a:ext>
            </a:extLst>
          </a:blip>
          <a:srcRect l="13148" t="47778" r="14861" b="13333"/>
          <a:stretch/>
        </p:blipFill>
        <p:spPr>
          <a:xfrm>
            <a:off x="1371600" y="2095500"/>
            <a:ext cx="6400800" cy="2667000"/>
          </a:xfrm>
          <a:prstGeom prst="rect">
            <a:avLst/>
          </a:prstGeom>
        </p:spPr>
      </p:pic>
    </p:spTree>
    <p:extLst>
      <p:ext uri="{BB962C8B-B14F-4D97-AF65-F5344CB8AC3E}">
        <p14:creationId xmlns:p14="http://schemas.microsoft.com/office/powerpoint/2010/main" val="32809465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B2B96994-F011-C64E-B4E5-F9AAC030C56C}"/>
              </a:ext>
            </a:extLst>
          </p:cNvPr>
          <p:cNvPicPr>
            <a:picLocks noChangeAspect="1"/>
          </p:cNvPicPr>
          <p:nvPr/>
        </p:nvPicPr>
        <p:blipFill>
          <a:blip r:embed="rId3"/>
          <a:stretch>
            <a:fillRect/>
          </a:stretch>
        </p:blipFill>
        <p:spPr>
          <a:xfrm>
            <a:off x="195867" y="193023"/>
            <a:ext cx="7290008" cy="840567"/>
          </a:xfrm>
          <a:prstGeom prst="rect">
            <a:avLst/>
          </a:prstGeom>
        </p:spPr>
      </p:pic>
      <p:pic>
        <p:nvPicPr>
          <p:cNvPr id="5" name="Picture 4">
            <a:extLst>
              <a:ext uri="{FF2B5EF4-FFF2-40B4-BE49-F238E27FC236}">
                <a16:creationId xmlns:a16="http://schemas.microsoft.com/office/drawing/2014/main" xmlns="" id="{2CDD7C0F-18CF-AA4B-B9F0-5285C2072867}"/>
              </a:ext>
            </a:extLst>
          </p:cNvPr>
          <p:cNvPicPr>
            <a:picLocks noChangeAspect="1"/>
          </p:cNvPicPr>
          <p:nvPr/>
        </p:nvPicPr>
        <p:blipFill>
          <a:blip r:embed="rId4"/>
          <a:stretch>
            <a:fillRect/>
          </a:stretch>
        </p:blipFill>
        <p:spPr>
          <a:xfrm>
            <a:off x="457200" y="1193800"/>
            <a:ext cx="8204200" cy="4470400"/>
          </a:xfrm>
          <a:prstGeom prst="rect">
            <a:avLst/>
          </a:prstGeom>
        </p:spPr>
      </p:pic>
    </p:spTree>
    <p:extLst>
      <p:ext uri="{BB962C8B-B14F-4D97-AF65-F5344CB8AC3E}">
        <p14:creationId xmlns:p14="http://schemas.microsoft.com/office/powerpoint/2010/main" val="1645773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B2B96994-F011-C64E-B4E5-F9AAC030C56C}"/>
              </a:ext>
            </a:extLst>
          </p:cNvPr>
          <p:cNvPicPr>
            <a:picLocks noChangeAspect="1"/>
          </p:cNvPicPr>
          <p:nvPr/>
        </p:nvPicPr>
        <p:blipFill>
          <a:blip r:embed="rId3"/>
          <a:stretch>
            <a:fillRect/>
          </a:stretch>
        </p:blipFill>
        <p:spPr>
          <a:xfrm>
            <a:off x="195867" y="193023"/>
            <a:ext cx="7290008" cy="840567"/>
          </a:xfrm>
          <a:prstGeom prst="rect">
            <a:avLst/>
          </a:prstGeom>
        </p:spPr>
      </p:pic>
      <p:pic>
        <p:nvPicPr>
          <p:cNvPr id="7" name="Picture 6">
            <a:extLst>
              <a:ext uri="{FF2B5EF4-FFF2-40B4-BE49-F238E27FC236}">
                <a16:creationId xmlns:a16="http://schemas.microsoft.com/office/drawing/2014/main" xmlns="" id="{B9A9B9C9-9398-E946-8D9E-9826A5A2EDF2}"/>
              </a:ext>
            </a:extLst>
          </p:cNvPr>
          <p:cNvPicPr>
            <a:picLocks noChangeAspect="1"/>
          </p:cNvPicPr>
          <p:nvPr/>
        </p:nvPicPr>
        <p:blipFill>
          <a:blip r:embed="rId4"/>
          <a:stretch>
            <a:fillRect/>
          </a:stretch>
        </p:blipFill>
        <p:spPr>
          <a:xfrm>
            <a:off x="449580" y="863600"/>
            <a:ext cx="8216900" cy="5130800"/>
          </a:xfrm>
          <a:prstGeom prst="rect">
            <a:avLst/>
          </a:prstGeom>
        </p:spPr>
      </p:pic>
    </p:spTree>
    <p:extLst>
      <p:ext uri="{BB962C8B-B14F-4D97-AF65-F5344CB8AC3E}">
        <p14:creationId xmlns:p14="http://schemas.microsoft.com/office/powerpoint/2010/main" val="23788521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79C1C-5029-E648-8B77-DBC83194E90E}"/>
              </a:ext>
            </a:extLst>
          </p:cNvPr>
          <p:cNvSpPr>
            <a:spLocks noGrp="1"/>
          </p:cNvSpPr>
          <p:nvPr>
            <p:ph type="title"/>
          </p:nvPr>
        </p:nvSpPr>
        <p:spPr/>
        <p:txBody>
          <a:bodyPr/>
          <a:lstStyle/>
          <a:p>
            <a:r>
              <a:rPr lang="en-US" dirty="0"/>
              <a:t>Care that makes intellectual, practical, </a:t>
            </a:r>
            <a:br>
              <a:rPr lang="en-US" dirty="0"/>
            </a:br>
            <a:r>
              <a:rPr lang="en-US" dirty="0"/>
              <a:t>and emotional sense</a:t>
            </a:r>
          </a:p>
        </p:txBody>
      </p:sp>
      <p:sp>
        <p:nvSpPr>
          <p:cNvPr id="5" name="TextBox 4">
            <a:extLst>
              <a:ext uri="{FF2B5EF4-FFF2-40B4-BE49-F238E27FC236}">
                <a16:creationId xmlns:a16="http://schemas.microsoft.com/office/drawing/2014/main" xmlns="" id="{A44E8E1F-BFAC-8F49-8029-ECB6E1110AC4}"/>
              </a:ext>
            </a:extLst>
          </p:cNvPr>
          <p:cNvSpPr txBox="1"/>
          <p:nvPr/>
        </p:nvSpPr>
        <p:spPr>
          <a:xfrm>
            <a:off x="533400" y="1524000"/>
            <a:ext cx="8458200" cy="461217"/>
          </a:xfrm>
          <a:prstGeom prst="rect">
            <a:avLst/>
          </a:prstGeom>
          <a:noFill/>
        </p:spPr>
        <p:txBody>
          <a:bodyPr wrap="square" rtlCol="0">
            <a:spAutoFit/>
          </a:bodyPr>
          <a:lstStyle/>
          <a:p>
            <a:pPr marL="285750" lvl="0" indent="-285750">
              <a:lnSpc>
                <a:spcPct val="120000"/>
              </a:lnSpc>
              <a:buFont typeface="Arial" panose="020B0604020202020204" pitchFamily="34" charset="0"/>
              <a:buChar char="•"/>
            </a:pPr>
            <a:r>
              <a:rPr lang="en-US" sz="2200" dirty="0">
                <a:solidFill>
                  <a:srgbClr val="A6CBFF"/>
                </a:solidFill>
              </a:rPr>
              <a:t>Is consistent with evidence-based practice</a:t>
            </a:r>
          </a:p>
        </p:txBody>
      </p:sp>
      <p:sp>
        <p:nvSpPr>
          <p:cNvPr id="7" name="object 2">
            <a:extLst>
              <a:ext uri="{FF2B5EF4-FFF2-40B4-BE49-F238E27FC236}">
                <a16:creationId xmlns:a16="http://schemas.microsoft.com/office/drawing/2014/main" xmlns="" id="{0B7A670F-2D84-8444-B6F1-1DAB334CEB2D}"/>
              </a:ext>
            </a:extLst>
          </p:cNvPr>
          <p:cNvSpPr/>
          <p:nvPr/>
        </p:nvSpPr>
        <p:spPr>
          <a:xfrm>
            <a:off x="-78550" y="4038600"/>
            <a:ext cx="9301099" cy="2819400"/>
          </a:xfrm>
          <a:prstGeom prst="rect">
            <a:avLst/>
          </a:prstGeom>
          <a:blipFill>
            <a:blip r:embed="rId2" cstate="print"/>
            <a:stretch>
              <a:fillRect l="-958" t="-68565" r="-384" b="-76040"/>
            </a:stretch>
          </a:blipFill>
          <a:effectLst>
            <a:outerShdw blurRad="50800" dist="38100" dir="16200000" rotWithShape="0">
              <a:prstClr val="black">
                <a:alpha val="40000"/>
              </a:prstClr>
            </a:outerShdw>
          </a:effectLst>
        </p:spPr>
        <p:txBody>
          <a:bodyPr wrap="square" lIns="0" tIns="0" rIns="0" bIns="0" rtlCol="0"/>
          <a:lstStyle/>
          <a:p>
            <a:pPr defTabSz="456047"/>
            <a:endParaRPr>
              <a:solidFill>
                <a:prstClr val="black"/>
              </a:solidFill>
              <a:latin typeface="Calibri"/>
            </a:endParaRPr>
          </a:p>
        </p:txBody>
      </p:sp>
    </p:spTree>
    <p:extLst>
      <p:ext uri="{BB962C8B-B14F-4D97-AF65-F5344CB8AC3E}">
        <p14:creationId xmlns:p14="http://schemas.microsoft.com/office/powerpoint/2010/main" val="4231879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79C1C-5029-E648-8B77-DBC83194E90E}"/>
              </a:ext>
            </a:extLst>
          </p:cNvPr>
          <p:cNvSpPr>
            <a:spLocks noGrp="1"/>
          </p:cNvSpPr>
          <p:nvPr>
            <p:ph type="title"/>
          </p:nvPr>
        </p:nvSpPr>
        <p:spPr/>
        <p:txBody>
          <a:bodyPr/>
          <a:lstStyle/>
          <a:p>
            <a:r>
              <a:rPr lang="en-US" dirty="0"/>
              <a:t>Care that makes intellectual, practical, </a:t>
            </a:r>
            <a:br>
              <a:rPr lang="en-US" dirty="0"/>
            </a:br>
            <a:r>
              <a:rPr lang="en-US" dirty="0"/>
              <a:t>and emotional sense</a:t>
            </a:r>
          </a:p>
        </p:txBody>
      </p:sp>
      <p:sp>
        <p:nvSpPr>
          <p:cNvPr id="5" name="TextBox 4">
            <a:extLst>
              <a:ext uri="{FF2B5EF4-FFF2-40B4-BE49-F238E27FC236}">
                <a16:creationId xmlns:a16="http://schemas.microsoft.com/office/drawing/2014/main" xmlns="" id="{A44E8E1F-BFAC-8F49-8029-ECB6E1110AC4}"/>
              </a:ext>
            </a:extLst>
          </p:cNvPr>
          <p:cNvSpPr txBox="1"/>
          <p:nvPr/>
        </p:nvSpPr>
        <p:spPr>
          <a:xfrm>
            <a:off x="533400" y="1524000"/>
            <a:ext cx="8458200" cy="1243417"/>
          </a:xfrm>
          <a:prstGeom prst="rect">
            <a:avLst/>
          </a:prstGeom>
          <a:noFill/>
        </p:spPr>
        <p:txBody>
          <a:bodyPr wrap="square" rtlCol="0">
            <a:spAutoFit/>
          </a:bodyPr>
          <a:lstStyle/>
          <a:p>
            <a:pPr marL="285750" lvl="0" indent="-285750">
              <a:lnSpc>
                <a:spcPct val="120000"/>
              </a:lnSpc>
              <a:buFont typeface="Arial" panose="020B0604020202020204" pitchFamily="34" charset="0"/>
              <a:buChar char="•"/>
            </a:pPr>
            <a:r>
              <a:rPr lang="en-US" sz="2200" dirty="0">
                <a:solidFill>
                  <a:srgbClr val="A6CBFF"/>
                </a:solidFill>
              </a:rPr>
              <a:t>Is consistent with evidence-based practice</a:t>
            </a:r>
          </a:p>
          <a:p>
            <a:pPr marL="285750" lvl="0" indent="-285750">
              <a:lnSpc>
                <a:spcPct val="120000"/>
              </a:lnSpc>
              <a:buFont typeface="Arial" panose="020B0604020202020204" pitchFamily="34" charset="0"/>
              <a:buChar char="•"/>
            </a:pPr>
            <a:r>
              <a:rPr lang="en-US" sz="2200" dirty="0">
                <a:solidFill>
                  <a:srgbClr val="A6CBFF"/>
                </a:solidFill>
              </a:rPr>
              <a:t>Can be implemented and sustained in a patient’s day-to-day life</a:t>
            </a:r>
          </a:p>
          <a:p>
            <a:pPr marL="285750" indent="-285750">
              <a:buFont typeface="Arial" panose="020B0604020202020204" pitchFamily="34" charset="0"/>
              <a:buChar char="•"/>
            </a:pPr>
            <a:endParaRPr lang="en-US" sz="2200" dirty="0">
              <a:solidFill>
                <a:srgbClr val="A6CBFF"/>
              </a:solidFill>
            </a:endParaRPr>
          </a:p>
        </p:txBody>
      </p:sp>
      <p:sp>
        <p:nvSpPr>
          <p:cNvPr id="7" name="object 2">
            <a:extLst>
              <a:ext uri="{FF2B5EF4-FFF2-40B4-BE49-F238E27FC236}">
                <a16:creationId xmlns:a16="http://schemas.microsoft.com/office/drawing/2014/main" xmlns="" id="{86A8156C-C831-8545-9AB6-C28A8E7D6252}"/>
              </a:ext>
            </a:extLst>
          </p:cNvPr>
          <p:cNvSpPr/>
          <p:nvPr/>
        </p:nvSpPr>
        <p:spPr>
          <a:xfrm>
            <a:off x="-78550" y="4038600"/>
            <a:ext cx="9301099" cy="2819400"/>
          </a:xfrm>
          <a:prstGeom prst="rect">
            <a:avLst/>
          </a:prstGeom>
          <a:blipFill>
            <a:blip r:embed="rId2" cstate="print"/>
            <a:stretch>
              <a:fillRect l="-958" t="-68565" r="-384" b="-76040"/>
            </a:stretch>
          </a:blipFill>
          <a:effectLst>
            <a:outerShdw blurRad="50800" dist="38100" dir="16200000" rotWithShape="0">
              <a:prstClr val="black">
                <a:alpha val="40000"/>
              </a:prstClr>
            </a:outerShdw>
          </a:effectLst>
        </p:spPr>
        <p:txBody>
          <a:bodyPr wrap="square" lIns="0" tIns="0" rIns="0" bIns="0" rtlCol="0"/>
          <a:lstStyle/>
          <a:p>
            <a:pPr defTabSz="456047"/>
            <a:endParaRPr>
              <a:solidFill>
                <a:prstClr val="black"/>
              </a:solidFill>
              <a:latin typeface="Calibri"/>
            </a:endParaRPr>
          </a:p>
        </p:txBody>
      </p:sp>
    </p:spTree>
    <p:extLst>
      <p:ext uri="{BB962C8B-B14F-4D97-AF65-F5344CB8AC3E}">
        <p14:creationId xmlns:p14="http://schemas.microsoft.com/office/powerpoint/2010/main" val="38567113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79C1C-5029-E648-8B77-DBC83194E90E}"/>
              </a:ext>
            </a:extLst>
          </p:cNvPr>
          <p:cNvSpPr>
            <a:spLocks noGrp="1"/>
          </p:cNvSpPr>
          <p:nvPr>
            <p:ph type="title"/>
          </p:nvPr>
        </p:nvSpPr>
        <p:spPr/>
        <p:txBody>
          <a:bodyPr/>
          <a:lstStyle/>
          <a:p>
            <a:r>
              <a:rPr lang="en-US" dirty="0"/>
              <a:t>Care that makes intellectual, practical, </a:t>
            </a:r>
            <a:br>
              <a:rPr lang="en-US" dirty="0"/>
            </a:br>
            <a:r>
              <a:rPr lang="en-US" dirty="0"/>
              <a:t>and emotional sense</a:t>
            </a:r>
          </a:p>
        </p:txBody>
      </p:sp>
      <p:sp>
        <p:nvSpPr>
          <p:cNvPr id="5" name="TextBox 4">
            <a:extLst>
              <a:ext uri="{FF2B5EF4-FFF2-40B4-BE49-F238E27FC236}">
                <a16:creationId xmlns:a16="http://schemas.microsoft.com/office/drawing/2014/main" xmlns="" id="{A44E8E1F-BFAC-8F49-8029-ECB6E1110AC4}"/>
              </a:ext>
            </a:extLst>
          </p:cNvPr>
          <p:cNvSpPr txBox="1"/>
          <p:nvPr/>
        </p:nvSpPr>
        <p:spPr>
          <a:xfrm>
            <a:off x="533400" y="1524000"/>
            <a:ext cx="8458200" cy="2055947"/>
          </a:xfrm>
          <a:prstGeom prst="rect">
            <a:avLst/>
          </a:prstGeom>
          <a:noFill/>
        </p:spPr>
        <p:txBody>
          <a:bodyPr wrap="square" rtlCol="0">
            <a:spAutoFit/>
          </a:bodyPr>
          <a:lstStyle/>
          <a:p>
            <a:pPr marL="285750" lvl="0" indent="-285750">
              <a:lnSpc>
                <a:spcPct val="120000"/>
              </a:lnSpc>
              <a:buFont typeface="Arial" panose="020B0604020202020204" pitchFamily="34" charset="0"/>
              <a:buChar char="•"/>
            </a:pPr>
            <a:r>
              <a:rPr lang="en-US" sz="2200" dirty="0">
                <a:solidFill>
                  <a:srgbClr val="A6CBFF"/>
                </a:solidFill>
              </a:rPr>
              <a:t>Is consistent with evidence-based practice</a:t>
            </a:r>
          </a:p>
          <a:p>
            <a:pPr marL="285750" lvl="0" indent="-285750">
              <a:lnSpc>
                <a:spcPct val="120000"/>
              </a:lnSpc>
              <a:buFont typeface="Arial" panose="020B0604020202020204" pitchFamily="34" charset="0"/>
              <a:buChar char="•"/>
            </a:pPr>
            <a:r>
              <a:rPr lang="en-US" sz="2200" dirty="0">
                <a:solidFill>
                  <a:srgbClr val="A6CBFF"/>
                </a:solidFill>
              </a:rPr>
              <a:t>Can be implemented and sustained in a patient’s day-to-day life</a:t>
            </a:r>
          </a:p>
          <a:p>
            <a:pPr marL="285750" lvl="0" indent="-285750">
              <a:lnSpc>
                <a:spcPct val="120000"/>
              </a:lnSpc>
              <a:buFont typeface="Arial" panose="020B0604020202020204" pitchFamily="34" charset="0"/>
              <a:buChar char="•"/>
            </a:pPr>
            <a:r>
              <a:rPr lang="en-US" sz="2200" dirty="0">
                <a:solidFill>
                  <a:srgbClr val="A6CBFF"/>
                </a:solidFill>
              </a:rPr>
              <a:t>Addresses, supports, and advances the emotional experience</a:t>
            </a:r>
            <a:br>
              <a:rPr lang="en-US" sz="2200" dirty="0">
                <a:solidFill>
                  <a:srgbClr val="A6CBFF"/>
                </a:solidFill>
              </a:rPr>
            </a:br>
            <a:r>
              <a:rPr lang="en-US" sz="2200" dirty="0">
                <a:solidFill>
                  <a:srgbClr val="A6CBFF"/>
                </a:solidFill>
              </a:rPr>
              <a:t>of illness and treatment  </a:t>
            </a:r>
          </a:p>
          <a:p>
            <a:pPr marL="285750" indent="-285750">
              <a:buFont typeface="Arial" panose="020B0604020202020204" pitchFamily="34" charset="0"/>
              <a:buChar char="•"/>
            </a:pPr>
            <a:endParaRPr lang="en-US" sz="2200" dirty="0">
              <a:solidFill>
                <a:srgbClr val="A6CBFF"/>
              </a:solidFill>
            </a:endParaRPr>
          </a:p>
        </p:txBody>
      </p:sp>
      <p:sp>
        <p:nvSpPr>
          <p:cNvPr id="6" name="object 2">
            <a:extLst>
              <a:ext uri="{FF2B5EF4-FFF2-40B4-BE49-F238E27FC236}">
                <a16:creationId xmlns:a16="http://schemas.microsoft.com/office/drawing/2014/main" xmlns="" id="{1A9A8E73-50AA-4243-8AE1-25B936B9BFC4}"/>
              </a:ext>
            </a:extLst>
          </p:cNvPr>
          <p:cNvSpPr/>
          <p:nvPr/>
        </p:nvSpPr>
        <p:spPr>
          <a:xfrm>
            <a:off x="-78550" y="4038600"/>
            <a:ext cx="9301099" cy="2819400"/>
          </a:xfrm>
          <a:prstGeom prst="rect">
            <a:avLst/>
          </a:prstGeom>
          <a:blipFill>
            <a:blip r:embed="rId2" cstate="print"/>
            <a:stretch>
              <a:fillRect l="-958" t="-68565" r="-384" b="-76040"/>
            </a:stretch>
          </a:blipFill>
          <a:effectLst>
            <a:outerShdw blurRad="50800" dist="38100" dir="16200000" rotWithShape="0">
              <a:prstClr val="black">
                <a:alpha val="40000"/>
              </a:prstClr>
            </a:outerShdw>
          </a:effectLst>
        </p:spPr>
        <p:txBody>
          <a:bodyPr wrap="square" lIns="0" tIns="0" rIns="0" bIns="0" rtlCol="0"/>
          <a:lstStyle/>
          <a:p>
            <a:pPr defTabSz="456047"/>
            <a:endParaRPr>
              <a:solidFill>
                <a:prstClr val="black"/>
              </a:solidFill>
              <a:latin typeface="Calibri"/>
            </a:endParaRPr>
          </a:p>
        </p:txBody>
      </p:sp>
    </p:spTree>
    <p:extLst>
      <p:ext uri="{BB962C8B-B14F-4D97-AF65-F5344CB8AC3E}">
        <p14:creationId xmlns:p14="http://schemas.microsoft.com/office/powerpoint/2010/main" val="36048113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79C1C-5029-E648-8B77-DBC83194E90E}"/>
              </a:ext>
            </a:extLst>
          </p:cNvPr>
          <p:cNvSpPr>
            <a:spLocks noGrp="1"/>
          </p:cNvSpPr>
          <p:nvPr>
            <p:ph type="title"/>
          </p:nvPr>
        </p:nvSpPr>
        <p:spPr/>
        <p:txBody>
          <a:bodyPr/>
          <a:lstStyle/>
          <a:p>
            <a:r>
              <a:rPr lang="en-US" dirty="0"/>
              <a:t>Care that makes intellectual, practical, </a:t>
            </a:r>
            <a:br>
              <a:rPr lang="en-US" dirty="0"/>
            </a:br>
            <a:r>
              <a:rPr lang="en-US" dirty="0"/>
              <a:t>and emotional sense</a:t>
            </a:r>
          </a:p>
        </p:txBody>
      </p:sp>
      <p:sp>
        <p:nvSpPr>
          <p:cNvPr id="5" name="TextBox 4">
            <a:extLst>
              <a:ext uri="{FF2B5EF4-FFF2-40B4-BE49-F238E27FC236}">
                <a16:creationId xmlns:a16="http://schemas.microsoft.com/office/drawing/2014/main" xmlns="" id="{A44E8E1F-BFAC-8F49-8029-ECB6E1110AC4}"/>
              </a:ext>
            </a:extLst>
          </p:cNvPr>
          <p:cNvSpPr txBox="1"/>
          <p:nvPr/>
        </p:nvSpPr>
        <p:spPr>
          <a:xfrm>
            <a:off x="533400" y="1524000"/>
            <a:ext cx="8458200" cy="2868478"/>
          </a:xfrm>
          <a:prstGeom prst="rect">
            <a:avLst/>
          </a:prstGeom>
          <a:noFill/>
        </p:spPr>
        <p:txBody>
          <a:bodyPr wrap="square" rtlCol="0">
            <a:spAutoFit/>
          </a:bodyPr>
          <a:lstStyle/>
          <a:p>
            <a:pPr marL="285750" lvl="0" indent="-285750">
              <a:lnSpc>
                <a:spcPct val="120000"/>
              </a:lnSpc>
              <a:buFont typeface="Arial" panose="020B0604020202020204" pitchFamily="34" charset="0"/>
              <a:buChar char="•"/>
            </a:pPr>
            <a:r>
              <a:rPr lang="en-US" sz="2200" dirty="0">
                <a:solidFill>
                  <a:srgbClr val="A6CBFF"/>
                </a:solidFill>
              </a:rPr>
              <a:t>Is consistent with evidence-based practice</a:t>
            </a:r>
          </a:p>
          <a:p>
            <a:pPr marL="285750" lvl="0" indent="-285750">
              <a:lnSpc>
                <a:spcPct val="120000"/>
              </a:lnSpc>
              <a:buFont typeface="Arial" panose="020B0604020202020204" pitchFamily="34" charset="0"/>
              <a:buChar char="•"/>
            </a:pPr>
            <a:r>
              <a:rPr lang="en-US" sz="2200" dirty="0">
                <a:solidFill>
                  <a:srgbClr val="A6CBFF"/>
                </a:solidFill>
              </a:rPr>
              <a:t>Can be implemented and sustained in a patient’s day-to-day life</a:t>
            </a:r>
          </a:p>
          <a:p>
            <a:pPr marL="285750" lvl="0" indent="-285750">
              <a:lnSpc>
                <a:spcPct val="120000"/>
              </a:lnSpc>
              <a:buFont typeface="Arial" panose="020B0604020202020204" pitchFamily="34" charset="0"/>
              <a:buChar char="•"/>
            </a:pPr>
            <a:r>
              <a:rPr lang="en-US" sz="2200" dirty="0">
                <a:solidFill>
                  <a:srgbClr val="A6CBFF"/>
                </a:solidFill>
              </a:rPr>
              <a:t>Addresses, supports, and advances the emotional experience</a:t>
            </a:r>
            <a:br>
              <a:rPr lang="en-US" sz="2200" dirty="0">
                <a:solidFill>
                  <a:srgbClr val="A6CBFF"/>
                </a:solidFill>
              </a:rPr>
            </a:br>
            <a:r>
              <a:rPr lang="en-US" sz="2200" dirty="0">
                <a:solidFill>
                  <a:srgbClr val="A6CBFF"/>
                </a:solidFill>
              </a:rPr>
              <a:t>of illness and treatment  </a:t>
            </a:r>
          </a:p>
          <a:p>
            <a:pPr marL="285750" lvl="0" indent="-285750">
              <a:lnSpc>
                <a:spcPct val="120000"/>
              </a:lnSpc>
              <a:buFont typeface="Arial" panose="020B0604020202020204" pitchFamily="34" charset="0"/>
              <a:buChar char="•"/>
            </a:pPr>
            <a:r>
              <a:rPr lang="en-US" sz="2200" dirty="0">
                <a:solidFill>
                  <a:srgbClr val="A6CBFF"/>
                </a:solidFill>
              </a:rPr>
              <a:t>Integrates, balances, and adapts the intellectual, practical, and emotional elements to the demands of the patient’s situation</a:t>
            </a:r>
          </a:p>
          <a:p>
            <a:pPr marL="285750" indent="-285750">
              <a:buFont typeface="Arial" panose="020B0604020202020204" pitchFamily="34" charset="0"/>
              <a:buChar char="•"/>
            </a:pPr>
            <a:endParaRPr lang="en-US" sz="2200" dirty="0">
              <a:solidFill>
                <a:srgbClr val="A6CBFF"/>
              </a:solidFill>
            </a:endParaRPr>
          </a:p>
        </p:txBody>
      </p:sp>
      <p:sp>
        <p:nvSpPr>
          <p:cNvPr id="7" name="object 2">
            <a:extLst>
              <a:ext uri="{FF2B5EF4-FFF2-40B4-BE49-F238E27FC236}">
                <a16:creationId xmlns:a16="http://schemas.microsoft.com/office/drawing/2014/main" xmlns="" id="{CA04E2AB-05A5-8A43-B5CC-1FE70EDB7E97}"/>
              </a:ext>
            </a:extLst>
          </p:cNvPr>
          <p:cNvSpPr/>
          <p:nvPr/>
        </p:nvSpPr>
        <p:spPr>
          <a:xfrm>
            <a:off x="-78550" y="4038600"/>
            <a:ext cx="9301099" cy="2819400"/>
          </a:xfrm>
          <a:prstGeom prst="rect">
            <a:avLst/>
          </a:prstGeom>
          <a:blipFill>
            <a:blip r:embed="rId2" cstate="print"/>
            <a:stretch>
              <a:fillRect l="-958" t="-68565" r="-384" b="-76040"/>
            </a:stretch>
          </a:blipFill>
          <a:effectLst>
            <a:outerShdw blurRad="50800" dist="38100" dir="16200000" rotWithShape="0">
              <a:prstClr val="black">
                <a:alpha val="40000"/>
              </a:prstClr>
            </a:outerShdw>
          </a:effectLst>
        </p:spPr>
        <p:txBody>
          <a:bodyPr wrap="square" lIns="0" tIns="0" rIns="0" bIns="0" rtlCol="0"/>
          <a:lstStyle/>
          <a:p>
            <a:pPr defTabSz="456047"/>
            <a:endParaRPr>
              <a:solidFill>
                <a:prstClr val="black"/>
              </a:solidFill>
              <a:latin typeface="Calibri"/>
            </a:endParaRPr>
          </a:p>
        </p:txBody>
      </p:sp>
    </p:spTree>
    <p:extLst>
      <p:ext uri="{BB962C8B-B14F-4D97-AF65-F5344CB8AC3E}">
        <p14:creationId xmlns:p14="http://schemas.microsoft.com/office/powerpoint/2010/main" val="25779733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xmlns="" id="{D7436C9F-3E89-2F4E-AB5C-DE7E2A5E8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748" y="0"/>
            <a:ext cx="8862503" cy="6858000"/>
          </a:xfrm>
          <a:prstGeom prst="rect">
            <a:avLst/>
          </a:prstGeom>
        </p:spPr>
      </p:pic>
      <p:sp>
        <p:nvSpPr>
          <p:cNvPr id="3" name="TextBox 2">
            <a:extLst>
              <a:ext uri="{FF2B5EF4-FFF2-40B4-BE49-F238E27FC236}">
                <a16:creationId xmlns:a16="http://schemas.microsoft.com/office/drawing/2014/main" xmlns="" id="{1E813867-7139-3D45-A157-3A91284A82F9}"/>
              </a:ext>
            </a:extLst>
          </p:cNvPr>
          <p:cNvSpPr txBox="1"/>
          <p:nvPr/>
        </p:nvSpPr>
        <p:spPr>
          <a:xfrm>
            <a:off x="3941058" y="6248400"/>
            <a:ext cx="1261884" cy="369332"/>
          </a:xfrm>
          <a:prstGeom prst="rect">
            <a:avLst/>
          </a:prstGeom>
          <a:noFill/>
        </p:spPr>
        <p:txBody>
          <a:bodyPr wrap="none" rtlCol="0">
            <a:spAutoFit/>
          </a:bodyPr>
          <a:lstStyle/>
          <a:p>
            <a:pPr algn="ctr"/>
            <a:r>
              <a:rPr lang="en-US" b="1" dirty="0">
                <a:solidFill>
                  <a:srgbClr val="B9D6FF"/>
                </a:solidFill>
              </a:rPr>
              <a:t>Is optimal</a:t>
            </a:r>
          </a:p>
        </p:txBody>
      </p:sp>
    </p:spTree>
    <p:extLst>
      <p:ext uri="{BB962C8B-B14F-4D97-AF65-F5344CB8AC3E}">
        <p14:creationId xmlns:p14="http://schemas.microsoft.com/office/powerpoint/2010/main" val="17121927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xmlns="" id="{581709FE-C1E0-304A-B8DA-4C8505C90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6" y="0"/>
            <a:ext cx="8898628" cy="6858000"/>
          </a:xfrm>
          <a:prstGeom prst="rect">
            <a:avLst/>
          </a:prstGeom>
        </p:spPr>
      </p:pic>
      <p:sp>
        <p:nvSpPr>
          <p:cNvPr id="4" name="TextBox 3">
            <a:extLst>
              <a:ext uri="{FF2B5EF4-FFF2-40B4-BE49-F238E27FC236}">
                <a16:creationId xmlns:a16="http://schemas.microsoft.com/office/drawing/2014/main" xmlns="" id="{A64F1826-6C04-C142-BCD5-DA3C4A5BE508}"/>
              </a:ext>
            </a:extLst>
          </p:cNvPr>
          <p:cNvSpPr txBox="1"/>
          <p:nvPr/>
        </p:nvSpPr>
        <p:spPr>
          <a:xfrm>
            <a:off x="3812820" y="6248400"/>
            <a:ext cx="1518364" cy="369332"/>
          </a:xfrm>
          <a:prstGeom prst="rect">
            <a:avLst/>
          </a:prstGeom>
          <a:noFill/>
        </p:spPr>
        <p:txBody>
          <a:bodyPr wrap="none" rtlCol="0">
            <a:spAutoFit/>
          </a:bodyPr>
          <a:lstStyle/>
          <a:p>
            <a:pPr algn="ctr"/>
            <a:r>
              <a:rPr lang="en-US" b="1" dirty="0">
                <a:solidFill>
                  <a:srgbClr val="B9D6FF"/>
                </a:solidFill>
              </a:rPr>
              <a:t>Is agreeable</a:t>
            </a:r>
          </a:p>
        </p:txBody>
      </p:sp>
    </p:spTree>
    <p:extLst>
      <p:ext uri="{BB962C8B-B14F-4D97-AF65-F5344CB8AC3E}">
        <p14:creationId xmlns:p14="http://schemas.microsoft.com/office/powerpoint/2010/main" val="13151290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xmlns="" id="{D9473E75-7F2A-5D4B-81BA-CB1D38CA67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397" y="0"/>
            <a:ext cx="8891206" cy="6858000"/>
          </a:xfrm>
          <a:prstGeom prst="rect">
            <a:avLst/>
          </a:prstGeom>
        </p:spPr>
      </p:pic>
      <p:sp>
        <p:nvSpPr>
          <p:cNvPr id="3" name="TextBox 2">
            <a:extLst>
              <a:ext uri="{FF2B5EF4-FFF2-40B4-BE49-F238E27FC236}">
                <a16:creationId xmlns:a16="http://schemas.microsoft.com/office/drawing/2014/main" xmlns="" id="{6A3F8606-4C96-BA42-BEDC-F113E0A6D775}"/>
              </a:ext>
            </a:extLst>
          </p:cNvPr>
          <p:cNvSpPr txBox="1"/>
          <p:nvPr/>
        </p:nvSpPr>
        <p:spPr>
          <a:xfrm>
            <a:off x="3742290" y="6248400"/>
            <a:ext cx="1659429" cy="369332"/>
          </a:xfrm>
          <a:prstGeom prst="rect">
            <a:avLst/>
          </a:prstGeom>
          <a:noFill/>
        </p:spPr>
        <p:txBody>
          <a:bodyPr wrap="none" rtlCol="0">
            <a:spAutoFit/>
          </a:bodyPr>
          <a:lstStyle/>
          <a:p>
            <a:pPr algn="ctr"/>
            <a:r>
              <a:rPr lang="en-US" b="1" dirty="0">
                <a:solidFill>
                  <a:srgbClr val="B9D6FF"/>
                </a:solidFill>
              </a:rPr>
              <a:t>Is responsive</a:t>
            </a:r>
          </a:p>
        </p:txBody>
      </p:sp>
    </p:spTree>
    <p:extLst>
      <p:ext uri="{BB962C8B-B14F-4D97-AF65-F5344CB8AC3E}">
        <p14:creationId xmlns:p14="http://schemas.microsoft.com/office/powerpoint/2010/main" val="39817990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A0214BA-4A32-2947-B1FF-850AE9994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6" y="0"/>
            <a:ext cx="8898628" cy="6858000"/>
          </a:xfrm>
          <a:prstGeom prst="rect">
            <a:avLst/>
          </a:prstGeom>
        </p:spPr>
      </p:pic>
      <p:sp>
        <p:nvSpPr>
          <p:cNvPr id="5" name="TextBox 4">
            <a:extLst>
              <a:ext uri="{FF2B5EF4-FFF2-40B4-BE49-F238E27FC236}">
                <a16:creationId xmlns:a16="http://schemas.microsoft.com/office/drawing/2014/main" xmlns="" id="{06916D74-0B3B-1B4D-A88F-D57BC6C25661}"/>
              </a:ext>
            </a:extLst>
          </p:cNvPr>
          <p:cNvSpPr txBox="1"/>
          <p:nvPr/>
        </p:nvSpPr>
        <p:spPr>
          <a:xfrm>
            <a:off x="3973122" y="6248400"/>
            <a:ext cx="1197765" cy="369332"/>
          </a:xfrm>
          <a:prstGeom prst="rect">
            <a:avLst/>
          </a:prstGeom>
          <a:noFill/>
        </p:spPr>
        <p:txBody>
          <a:bodyPr wrap="none" rtlCol="0">
            <a:spAutoFit/>
          </a:bodyPr>
          <a:lstStyle/>
          <a:p>
            <a:pPr algn="ctr"/>
            <a:r>
              <a:rPr lang="en-US" b="1" dirty="0">
                <a:solidFill>
                  <a:srgbClr val="B9D6FF"/>
                </a:solidFill>
              </a:rPr>
              <a:t>Is human</a:t>
            </a:r>
          </a:p>
        </p:txBody>
      </p:sp>
    </p:spTree>
    <p:extLst>
      <p:ext uri="{BB962C8B-B14F-4D97-AF65-F5344CB8AC3E}">
        <p14:creationId xmlns:p14="http://schemas.microsoft.com/office/powerpoint/2010/main" val="611258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B730DC2A-A196-D444-889F-692E4229F9A8}"/>
              </a:ext>
            </a:extLst>
          </p:cNvPr>
          <p:cNvPicPr>
            <a:picLocks noChangeAspect="1"/>
          </p:cNvPicPr>
          <p:nvPr/>
        </p:nvPicPr>
        <p:blipFill>
          <a:blip r:embed="rId3">
            <a:duotone>
              <a:prstClr val="black"/>
              <a:schemeClr val="accent6">
                <a:tint val="45000"/>
                <a:satMod val="400000"/>
              </a:schemeClr>
            </a:duotone>
            <a:alphaModFix amt="29000"/>
            <a:extLst>
              <a:ext uri="{28A0092B-C50C-407E-A947-70E740481C1C}">
                <a14:useLocalDpi xmlns:a14="http://schemas.microsoft.com/office/drawing/2010/main" val="0"/>
              </a:ext>
            </a:extLst>
          </a:blip>
          <a:stretch>
            <a:fillRect/>
          </a:stretch>
        </p:blipFill>
        <p:spPr>
          <a:xfrm>
            <a:off x="152400" y="700493"/>
            <a:ext cx="9144000" cy="6157507"/>
          </a:xfrm>
          <a:prstGeom prst="rect">
            <a:avLst/>
          </a:prstGeom>
        </p:spPr>
      </p:pic>
      <p:sp>
        <p:nvSpPr>
          <p:cNvPr id="2" name="Title 1"/>
          <p:cNvSpPr>
            <a:spLocks noGrp="1"/>
          </p:cNvSpPr>
          <p:nvPr>
            <p:ph type="ctrTitle"/>
          </p:nvPr>
        </p:nvSpPr>
        <p:spPr>
          <a:xfrm>
            <a:off x="625856" y="2081652"/>
            <a:ext cx="7827264" cy="1371600"/>
          </a:xfrm>
        </p:spPr>
        <p:txBody>
          <a:bodyPr/>
          <a:lstStyle/>
          <a:p>
            <a:r>
              <a:rPr lang="en-US" b="1" dirty="0">
                <a:solidFill>
                  <a:srgbClr val="DFECFF"/>
                </a:solidFill>
              </a:rPr>
              <a:t>Care that Cares</a:t>
            </a:r>
          </a:p>
        </p:txBody>
      </p:sp>
      <p:sp>
        <p:nvSpPr>
          <p:cNvPr id="3" name="TextBox 2">
            <a:extLst>
              <a:ext uri="{FF2B5EF4-FFF2-40B4-BE49-F238E27FC236}">
                <a16:creationId xmlns:a16="http://schemas.microsoft.com/office/drawing/2014/main" xmlns="" id="{71DF25D8-3A61-644C-B679-48685978F2C5}"/>
              </a:ext>
            </a:extLst>
          </p:cNvPr>
          <p:cNvSpPr txBox="1"/>
          <p:nvPr/>
        </p:nvSpPr>
        <p:spPr>
          <a:xfrm>
            <a:off x="589098" y="4114800"/>
            <a:ext cx="2579552" cy="707886"/>
          </a:xfrm>
          <a:prstGeom prst="rect">
            <a:avLst/>
          </a:prstGeom>
          <a:noFill/>
          <a:effectLst>
            <a:outerShdw blurRad="38100" dist="25400" dir="2700000" algn="ctr" rotWithShape="0">
              <a:schemeClr val="tx1"/>
            </a:outerShdw>
          </a:effectLst>
        </p:spPr>
        <p:txBody>
          <a:bodyPr wrap="none" rtlCol="0">
            <a:spAutoFit/>
          </a:bodyPr>
          <a:lstStyle/>
          <a:p>
            <a:r>
              <a:rPr lang="en-US" sz="4000" dirty="0">
                <a:effectLst>
                  <a:outerShdw blurRad="50800" dist="38100" dir="2700000" algn="tl" rotWithShape="0">
                    <a:prstClr val="black">
                      <a:alpha val="40000"/>
                    </a:prstClr>
                  </a:outerShdw>
                </a:effectLst>
              </a:rPr>
              <a:t>Thank you</a:t>
            </a:r>
          </a:p>
        </p:txBody>
      </p:sp>
      <p:sp>
        <p:nvSpPr>
          <p:cNvPr id="6" name="Title 1">
            <a:extLst>
              <a:ext uri="{FF2B5EF4-FFF2-40B4-BE49-F238E27FC236}">
                <a16:creationId xmlns:a16="http://schemas.microsoft.com/office/drawing/2014/main" xmlns="" id="{E78E8124-3E51-2D4C-B330-CFEF1B2B4D65}"/>
              </a:ext>
            </a:extLst>
          </p:cNvPr>
          <p:cNvSpPr txBox="1">
            <a:spLocks/>
          </p:cNvSpPr>
          <p:nvPr/>
        </p:nvSpPr>
        <p:spPr>
          <a:xfrm>
            <a:off x="625856" y="2081652"/>
            <a:ext cx="7827264" cy="1371600"/>
          </a:xfrm>
          <a:prstGeom prst="rect">
            <a:avLst/>
          </a:prstGeom>
        </p:spPr>
        <p:txBody>
          <a:bodyPr vert="horz" lIns="0" tIns="45720" rIns="0" bIns="45720" rtlCol="0" anchor="b" anchorCtr="0">
            <a:noAutofit/>
          </a:bodyPr>
          <a:lstStyle>
            <a:lvl1pPr algn="l" defTabSz="914400" rtl="0" eaLnBrk="1" latinLnBrk="0" hangingPunct="1">
              <a:lnSpc>
                <a:spcPct val="90000"/>
              </a:lnSpc>
              <a:spcBef>
                <a:spcPct val="0"/>
              </a:spcBef>
              <a:buNone/>
              <a:defRPr sz="3600" kern="1200">
                <a:solidFill>
                  <a:schemeClr val="tx2"/>
                </a:solidFill>
                <a:latin typeface="+mj-lt"/>
                <a:ea typeface="+mj-ea"/>
                <a:cs typeface="+mj-cs"/>
              </a:defRPr>
            </a:lvl1pPr>
          </a:lstStyle>
          <a:p>
            <a:r>
              <a:rPr lang="en-US" b="1" dirty="0">
                <a:solidFill>
                  <a:srgbClr val="DFECFF"/>
                </a:solidFill>
              </a:rPr>
              <a:t>Care that Fits</a:t>
            </a:r>
          </a:p>
        </p:txBody>
      </p:sp>
    </p:spTree>
    <p:extLst>
      <p:ext uri="{BB962C8B-B14F-4D97-AF65-F5344CB8AC3E}">
        <p14:creationId xmlns:p14="http://schemas.microsoft.com/office/powerpoint/2010/main" val="282212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2000"/>
                                  </p:stCondLst>
                                  <p:childTnLst>
                                    <p:set>
                                      <p:cBhvr>
                                        <p:cTn id="6" dur="1" fill="hold">
                                          <p:stCondLst>
                                            <p:cond delay="0"/>
                                          </p:stCondLst>
                                        </p:cTn>
                                        <p:tgtEl>
                                          <p:spTgt spid="6"/>
                                        </p:tgtEl>
                                        <p:attrNameLst>
                                          <p:attrName>style.visibility</p:attrName>
                                        </p:attrNameLst>
                                      </p:cBhvr>
                                      <p:to>
                                        <p:strVal val="hidden"/>
                                      </p:to>
                                    </p:se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par>
                          <p:cTn id="11" fill="hold">
                            <p:stCondLst>
                              <p:cond delay="4000"/>
                            </p:stCondLst>
                            <p:childTnLst>
                              <p:par>
                                <p:cTn id="12" presetID="9"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7A578D2B-EC3E-824B-B3B4-BE07B3EB8AB2}"/>
              </a:ext>
            </a:extLst>
          </p:cNvPr>
          <p:cNvGrpSpPr/>
          <p:nvPr/>
        </p:nvGrpSpPr>
        <p:grpSpPr>
          <a:xfrm>
            <a:off x="177337" y="381000"/>
            <a:ext cx="8789326" cy="5715000"/>
            <a:chOff x="4295541" y="381000"/>
            <a:chExt cx="4503019" cy="2927955"/>
          </a:xfrm>
        </p:grpSpPr>
        <p:pic>
          <p:nvPicPr>
            <p:cNvPr id="3" name="Content Placeholder 3">
              <a:extLst>
                <a:ext uri="{FF2B5EF4-FFF2-40B4-BE49-F238E27FC236}">
                  <a16:creationId xmlns:a16="http://schemas.microsoft.com/office/drawing/2014/main" xmlns="" id="{E258C163-5F6D-1D41-AE04-733B31371A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5541" y="381000"/>
              <a:ext cx="4503019" cy="2927955"/>
            </a:xfrm>
            <a:prstGeom prst="rect">
              <a:avLst/>
            </a:prstGeom>
          </p:spPr>
        </p:pic>
        <p:sp>
          <p:nvSpPr>
            <p:cNvPr id="4" name="TextBox 3">
              <a:extLst>
                <a:ext uri="{FF2B5EF4-FFF2-40B4-BE49-F238E27FC236}">
                  <a16:creationId xmlns:a16="http://schemas.microsoft.com/office/drawing/2014/main" xmlns="" id="{1277902D-9BAE-1C4B-93C3-D01E423076EA}"/>
                </a:ext>
              </a:extLst>
            </p:cNvPr>
            <p:cNvSpPr txBox="1"/>
            <p:nvPr/>
          </p:nvSpPr>
          <p:spPr>
            <a:xfrm>
              <a:off x="4419600" y="1770028"/>
              <a:ext cx="2286000" cy="520353"/>
            </a:xfrm>
            <a:prstGeom prst="rect">
              <a:avLst/>
            </a:prstGeom>
            <a:solidFill>
              <a:schemeClr val="tx1"/>
            </a:solidFill>
          </p:spPr>
          <p:txBody>
            <a:bodyPr wrap="square" rtlCol="0">
              <a:spAutoFit/>
            </a:bodyPr>
            <a:lstStyle/>
            <a:p>
              <a:r>
                <a:rPr lang="en-US" sz="2000" b="1" dirty="0">
                  <a:solidFill>
                    <a:srgbClr val="767071"/>
                  </a:solidFill>
                  <a:effectLst>
                    <a:outerShdw blurRad="50800" dist="50800" dir="2700000" algn="tl" rotWithShape="0">
                      <a:srgbClr val="D4934E">
                        <a:alpha val="40000"/>
                      </a:srgbClr>
                    </a:outerShdw>
                  </a:effectLst>
                </a:rPr>
                <a:t>JOIN US</a:t>
              </a:r>
            </a:p>
            <a:p>
              <a:r>
                <a:rPr lang="en-US" sz="2000" b="1" dirty="0">
                  <a:solidFill>
                    <a:srgbClr val="767071"/>
                  </a:solidFill>
                  <a:effectLst>
                    <a:outerShdw blurRad="50800" dist="50800" dir="2700000" algn="tl" rotWithShape="0">
                      <a:srgbClr val="D4934E">
                        <a:alpha val="40000"/>
                      </a:srgbClr>
                    </a:outerShdw>
                  </a:effectLst>
                </a:rPr>
                <a:t>OCTOBER 7 – 8, 2019</a:t>
              </a:r>
            </a:p>
            <a:p>
              <a:r>
                <a:rPr lang="en-US" sz="2000" b="1" dirty="0">
                  <a:solidFill>
                    <a:srgbClr val="767071"/>
                  </a:solidFill>
                  <a:effectLst>
                    <a:outerShdw blurRad="50800" dist="50800" dir="2700000" algn="tl" rotWithShape="0">
                      <a:srgbClr val="D4934E">
                        <a:alpha val="40000"/>
                      </a:srgbClr>
                    </a:outerShdw>
                  </a:effectLst>
                </a:rPr>
                <a:t>MAYO CLINIC, ROCHESTER,MN</a:t>
              </a:r>
            </a:p>
          </p:txBody>
        </p:sp>
      </p:grpSp>
    </p:spTree>
    <p:extLst>
      <p:ext uri="{BB962C8B-B14F-4D97-AF65-F5344CB8AC3E}">
        <p14:creationId xmlns:p14="http://schemas.microsoft.com/office/powerpoint/2010/main" val="585093639"/>
      </p:ext>
    </p:extLst>
  </p:cSld>
  <p:clrMapOvr>
    <a:masterClrMapping/>
  </p:clrMapOvr>
</p:sld>
</file>

<file path=ppt/theme/theme1.xml><?xml version="1.0" encoding="utf-8"?>
<a:theme xmlns:a="http://schemas.openxmlformats.org/drawingml/2006/main" name="MayoDarkBlueTexture">
  <a:themeElements>
    <a:clrScheme name="mc-darkbluetexture">
      <a:dk1>
        <a:sysClr val="windowText" lastClr="000000"/>
      </a:dk1>
      <a:lt1>
        <a:sysClr val="window" lastClr="FFFFFF"/>
      </a:lt1>
      <a:dk2>
        <a:srgbClr val="0046AD"/>
      </a:dk2>
      <a:lt2>
        <a:srgbClr val="FFFF00"/>
      </a:lt2>
      <a:accent1>
        <a:srgbClr val="FFB600"/>
      </a:accent1>
      <a:accent2>
        <a:srgbClr val="F36925"/>
      </a:accent2>
      <a:accent3>
        <a:srgbClr val="3CBE18"/>
      </a:accent3>
      <a:accent4>
        <a:srgbClr val="A43EBD"/>
      </a:accent4>
      <a:accent5>
        <a:srgbClr val="C18253"/>
      </a:accent5>
      <a:accent6>
        <a:srgbClr val="56A7FD"/>
      </a:accent6>
      <a:hlink>
        <a:srgbClr val="CC99FF"/>
      </a:hlink>
      <a:folHlink>
        <a:srgbClr val="969696"/>
      </a:folHlink>
    </a:clrScheme>
    <a:fontScheme name="mc-darkbluetexture">
      <a:majorFont>
        <a:latin typeface="Arial"/>
        <a:ea typeface=""/>
        <a:cs typeface=""/>
      </a:majorFont>
      <a:minorFont>
        <a:latin typeface="Arial"/>
        <a:ea typeface=""/>
        <a:cs typeface=""/>
      </a:minorFont>
    </a:fontScheme>
    <a:fmtScheme name="mc-darkbluetex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MayoDarkBlueTexture</Template>
  <TotalTime>27553</TotalTime>
  <Words>2176</Words>
  <Application>Microsoft Office PowerPoint</Application>
  <PresentationFormat>On-screen Show (4:3)</PresentationFormat>
  <Paragraphs>331</Paragraphs>
  <Slides>67</Slides>
  <Notes>37</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MayoDarkBlueTexture</vt:lpstr>
      <vt:lpstr>PowerPoint Presentation</vt:lpstr>
      <vt:lpstr>Care that Fits: The Road Ahead</vt:lpstr>
      <vt:lpstr>Care that Fits    The Road Ahead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the problem to which SDM  is the solution?</vt:lpstr>
      <vt:lpstr>What is the problem to which SDM  is the solution?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Care that makes intellectual, practical,  and emotional sense</vt:lpstr>
      <vt:lpstr>Care that makes intellectual, practical,  and emotional sense</vt:lpstr>
      <vt:lpstr>Care that makes intellectual, practical,  and emotional sense</vt:lpstr>
      <vt:lpstr>Care that makes intellectual, practical,  and emotional sense</vt:lpstr>
      <vt:lpstr>PowerPoint Presentation</vt:lpstr>
      <vt:lpstr>PowerPoint Presentation</vt:lpstr>
      <vt:lpstr>PowerPoint Presentation</vt:lpstr>
      <vt:lpstr>PowerPoint Presentation</vt:lpstr>
      <vt:lpstr>Care that Cares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Shared Decision Making by Designing Decision Aids</dc:title>
  <dc:creator>Ian Hargraves</dc:creator>
  <dc:description>v2.16</dc:description>
  <cp:lastModifiedBy>Kirsten J Fleming</cp:lastModifiedBy>
  <cp:revision>389</cp:revision>
  <dcterms:created xsi:type="dcterms:W3CDTF">2018-08-15T18:06:07Z</dcterms:created>
  <dcterms:modified xsi:type="dcterms:W3CDTF">2018-11-09T15:13:11Z</dcterms:modified>
</cp:coreProperties>
</file>