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8" r:id="rId3"/>
    <p:sldId id="308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13" r:id="rId19"/>
    <p:sldId id="304" r:id="rId20"/>
    <p:sldId id="305" r:id="rId21"/>
    <p:sldId id="306" r:id="rId22"/>
    <p:sldId id="307" r:id="rId23"/>
    <p:sldId id="309" r:id="rId24"/>
    <p:sldId id="310" r:id="rId25"/>
    <p:sldId id="311" r:id="rId26"/>
    <p:sldId id="312" r:id="rId27"/>
    <p:sldId id="315" r:id="rId28"/>
    <p:sldId id="316" r:id="rId29"/>
    <p:sldId id="314" r:id="rId30"/>
    <p:sldId id="272" r:id="rId31"/>
    <p:sldId id="273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28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8" autoAdjust="0"/>
    <p:restoredTop sz="65930" autoAdjust="0"/>
  </p:normalViewPr>
  <p:slideViewPr>
    <p:cSldViewPr>
      <p:cViewPr>
        <p:scale>
          <a:sx n="115" d="100"/>
          <a:sy n="115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D800D-B3A2-4039-82C7-F45AD64F25E4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62A9F-7D8C-4A60-AA82-18C33800A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63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884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A9F-7D8C-4A60-AA82-18C33800A9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0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54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12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67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67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86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08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55"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64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2722D-3B74-7D4E-A151-5DDE2F7F98C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5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2722D-3B74-7D4E-A151-5DDE2F7F98C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29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98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69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717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69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2722D-3B74-7D4E-A151-5DDE2F7F98C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29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159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092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8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73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409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075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175">
              <a:defRPr/>
            </a:pPr>
            <a:endParaRPr lang="en-US" dirty="0">
              <a:solidFill>
                <a:srgbClr val="000000"/>
              </a:solidFill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011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0014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6700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458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25B09-D364-4344-95F6-723F891CA54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032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A9F-7D8C-4A60-AA82-18C33800A9B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473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49748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49748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A9F-7D8C-4A60-AA82-18C33800A9B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519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A9F-7D8C-4A60-AA82-18C33800A9B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964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A9F-7D8C-4A60-AA82-18C33800A9B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343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A9F-7D8C-4A60-AA82-18C33800A9B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381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A9F-7D8C-4A60-AA82-18C33800A9B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855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A9F-7D8C-4A60-AA82-18C33800A9B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066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A9F-7D8C-4A60-AA82-18C33800A9B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5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2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91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7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0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0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2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2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5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4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6BE27-1282-467D-9F64-8339A3EEFD5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E336E-40DF-4B57-9CCA-1E31585C7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5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900" y="533400"/>
            <a:ext cx="7772400" cy="1470025"/>
          </a:xfrm>
        </p:spPr>
        <p:txBody>
          <a:bodyPr/>
          <a:lstStyle/>
          <a:p>
            <a:r>
              <a:rPr lang="en-US" dirty="0"/>
              <a:t>Value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9700" y="2286000"/>
            <a:ext cx="6400800" cy="22098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Understanding what it all means – MDM, SDM, ICAN 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and </a:t>
            </a:r>
          </a:p>
          <a:p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Fitting Care and the Patient Voice 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to Practice</a:t>
            </a:r>
          </a:p>
          <a:p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57200" y="4953000"/>
            <a:ext cx="8305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Summer V. S. Allen, MD</a:t>
            </a:r>
          </a:p>
          <a:p>
            <a:r>
              <a:rPr lang="en-US" sz="2200" dirty="0"/>
              <a:t>Department of Family Medicine</a:t>
            </a:r>
          </a:p>
          <a:p>
            <a:r>
              <a:rPr lang="en-US" sz="2200" dirty="0"/>
              <a:t>Southeast Minnesota Medical Director for Patient Experience</a:t>
            </a:r>
          </a:p>
          <a:p>
            <a:r>
              <a:rPr lang="en-US" sz="2200" dirty="0"/>
              <a:t>Knowledge and Education Research (KER) unit</a:t>
            </a:r>
            <a:endParaRPr lang="en-US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0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latin typeface="+mj-lt"/>
              </a:rPr>
              <a:t>Understanding what MDM, SDM and ICAN look like in practice</a:t>
            </a:r>
          </a:p>
          <a:p>
            <a:pPr marL="0" indent="0">
              <a:buNone/>
            </a:pPr>
            <a:endParaRPr lang="en-US" sz="2200" i="1" dirty="0">
              <a:latin typeface="+mj-lt"/>
            </a:endParaRP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Learn how to fit care and the patient voice in to everything we do and how it can be effective in improving health and well-being</a:t>
            </a:r>
          </a:p>
          <a:p>
            <a:pPr marL="0" indent="0">
              <a:buNone/>
            </a:pPr>
            <a:endParaRPr lang="en-US" sz="2200" dirty="0">
              <a:latin typeface="+mj-lt"/>
            </a:endParaRP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Understanding how to bring together MDM, SDM, ICAN and the voice of patients and communities and potential impact on  improving health and well-being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75733" y="48852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Disclosures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5733" y="6028265"/>
            <a:ext cx="762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+mj-lt"/>
              </a:rPr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3416740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Noun: </a:t>
            </a:r>
            <a:r>
              <a:rPr lang="en-US" i="1" dirty="0"/>
              <a:t>the regard that something is held to deserve; the importance, worth, or usefulness of something.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Verb: </a:t>
            </a:r>
            <a:r>
              <a:rPr lang="en-US" i="1" dirty="0"/>
              <a:t>consider (someone or something) to be important or beneficial; have a high opinion of.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3400" y="62484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Google and Merriam-Webster’s dictionary</a:t>
            </a:r>
          </a:p>
        </p:txBody>
      </p:sp>
    </p:spTree>
    <p:extLst>
      <p:ext uri="{BB962C8B-B14F-4D97-AF65-F5344CB8AC3E}">
        <p14:creationId xmlns:p14="http://schemas.microsoft.com/office/powerpoint/2010/main" val="3086105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6400" y="1143000"/>
            <a:ext cx="828040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</a:pPr>
            <a:r>
              <a:rPr lang="en-US" sz="2200" dirty="0">
                <a:solidFill>
                  <a:schemeClr val="accent1"/>
                </a:solidFill>
                <a:latin typeface="+mj-lt"/>
                <a:cs typeface="Arial"/>
              </a:rPr>
              <a:t>WHAT’S WRONG WITH THE CURRENT PROVIDER-PATIENT RELATIONSHIP?</a:t>
            </a:r>
          </a:p>
          <a:p>
            <a:pPr defTabSz="457200">
              <a:lnSpc>
                <a:spcPct val="150000"/>
              </a:lnSpc>
            </a:pPr>
            <a:endParaRPr lang="en-US" dirty="0">
              <a:solidFill>
                <a:srgbClr val="000000"/>
              </a:solidFill>
              <a:latin typeface="+mj-lt"/>
              <a:cs typeface="Helvetica Neue"/>
            </a:endParaRPr>
          </a:p>
          <a:p>
            <a:pPr defTabSz="45720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+mj-lt"/>
                <a:cs typeface="Helvetica Neue"/>
              </a:rPr>
              <a:t>28% of patients could list their medications</a:t>
            </a:r>
          </a:p>
          <a:p>
            <a:pPr defTabSz="45720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+mj-lt"/>
                <a:cs typeface="Helvetica Neue"/>
              </a:rPr>
              <a:t>37% could state the purpose of their medication</a:t>
            </a:r>
          </a:p>
          <a:p>
            <a:pPr defTabSz="45720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+mj-lt"/>
                <a:cs typeface="Helvetica Neue"/>
              </a:rPr>
              <a:t>14% could state common side effects</a:t>
            </a:r>
          </a:p>
          <a:p>
            <a:pPr defTabSz="45720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+mj-lt"/>
                <a:cs typeface="Helvetica Neue"/>
              </a:rPr>
              <a:t>42% could state their diagnosis</a:t>
            </a:r>
          </a:p>
          <a:p>
            <a:pPr defTabSz="45720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+mj-lt"/>
                <a:cs typeface="Helvetica Neue"/>
              </a:rPr>
              <a:t>50% of all prescriptions went unfilled</a:t>
            </a:r>
          </a:p>
          <a:p>
            <a:pPr defTabSz="45720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+mj-lt"/>
                <a:cs typeface="Helvetica Neue"/>
              </a:rPr>
              <a:t>50% of filled prescriptions were taken improperly</a:t>
            </a:r>
          </a:p>
        </p:txBody>
      </p:sp>
      <p:sp>
        <p:nvSpPr>
          <p:cNvPr id="3" name="Rectangle 2"/>
          <p:cNvSpPr/>
          <p:nvPr/>
        </p:nvSpPr>
        <p:spPr>
          <a:xfrm>
            <a:off x="4227871" y="574055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457200"/>
            <a:r>
              <a:rPr lang="en-US" sz="1400" dirty="0" err="1">
                <a:solidFill>
                  <a:prstClr val="black"/>
                </a:solidFill>
                <a:latin typeface="+mj-lt"/>
              </a:rPr>
              <a:t>Makaryus</a:t>
            </a:r>
            <a:r>
              <a:rPr lang="en-US" sz="1400" dirty="0">
                <a:solidFill>
                  <a:prstClr val="black"/>
                </a:solidFill>
                <a:latin typeface="+mj-lt"/>
              </a:rPr>
              <a:t> A, Friedman E, Mayo </a:t>
            </a:r>
            <a:r>
              <a:rPr lang="en-US" sz="1400" dirty="0" err="1">
                <a:solidFill>
                  <a:prstClr val="black"/>
                </a:solidFill>
                <a:latin typeface="+mj-lt"/>
              </a:rPr>
              <a:t>Clin</a:t>
            </a:r>
            <a:r>
              <a:rPr lang="en-US" sz="1400" dirty="0">
                <a:solidFill>
                  <a:prstClr val="black"/>
                </a:solidFill>
                <a:latin typeface="+mj-lt"/>
              </a:rPr>
              <a:t> Proc. 2005</a:t>
            </a:r>
          </a:p>
        </p:txBody>
      </p:sp>
    </p:spTree>
    <p:extLst>
      <p:ext uri="{BB962C8B-B14F-4D97-AF65-F5344CB8AC3E}">
        <p14:creationId xmlns:p14="http://schemas.microsoft.com/office/powerpoint/2010/main" val="3675647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00200" y="2351782"/>
            <a:ext cx="5257800" cy="3287018"/>
            <a:chOff x="1600200" y="2351782"/>
            <a:chExt cx="5257800" cy="3287018"/>
          </a:xfrm>
        </p:grpSpPr>
        <p:sp>
          <p:nvSpPr>
            <p:cNvPr id="3" name="Rectangle 2"/>
            <p:cNvSpPr/>
            <p:nvPr/>
          </p:nvSpPr>
          <p:spPr>
            <a:xfrm>
              <a:off x="1981200" y="2351782"/>
              <a:ext cx="685800" cy="21336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Helvetica Neue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225800" y="3342382"/>
              <a:ext cx="685800" cy="11430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Helvetica Neue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981200" y="4637782"/>
              <a:ext cx="685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  <a:cs typeface="Helvetica Neue"/>
                </a:rPr>
                <a:t>Cost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470400" y="3342382"/>
              <a:ext cx="685800" cy="11430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Helvetica Neue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971800" y="4637782"/>
              <a:ext cx="1143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Helvetica Neue"/>
                </a:rPr>
                <a:t>Insurance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715000" y="3494782"/>
              <a:ext cx="685800" cy="9906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Helvetica Neue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95800" y="4586406"/>
              <a:ext cx="6858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Helvetica Neue"/>
                </a:rPr>
                <a:t>Too Busy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15000" y="4561582"/>
              <a:ext cx="6858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Helvetica Neue"/>
                </a:rPr>
                <a:t>Not sure what to do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00200" y="4485382"/>
              <a:ext cx="5257800" cy="0"/>
            </a:xfrm>
            <a:prstGeom prst="line">
              <a:avLst/>
            </a:prstGeom>
            <a:ln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1219200" y="954421"/>
            <a:ext cx="6019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1"/>
                </a:solidFill>
                <a:latin typeface="+mj-lt"/>
                <a:cs typeface="Arial"/>
              </a:rPr>
              <a:t>BARRIERS TO MEANINGFUL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237611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8001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67200" y="6463099"/>
            <a:ext cx="457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+mj-lt"/>
              </a:rPr>
              <a:t>Jowsey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et al BMC Public Health 2012</a:t>
            </a:r>
          </a:p>
        </p:txBody>
      </p:sp>
    </p:spTree>
    <p:extLst>
      <p:ext uri="{BB962C8B-B14F-4D97-AF65-F5344CB8AC3E}">
        <p14:creationId xmlns:p14="http://schemas.microsoft.com/office/powerpoint/2010/main" val="3436885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446483" y="696516"/>
            <a:ext cx="8228707" cy="58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>
                <a:solidFill>
                  <a:schemeClr val="accent1"/>
                </a:solidFill>
                <a:cs typeface="Arial" pitchFamily="34" charset="0"/>
              </a:rPr>
              <a:t>A survey of 627 US primary care clinicians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903236" y="1828800"/>
            <a:ext cx="73152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42255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50% </a:t>
            </a:r>
            <a:r>
              <a:rPr lang="en-US" altLang="en-US" sz="2600" dirty="0">
                <a:latin typeface="+mj-lt"/>
                <a:cs typeface="Arial" pitchFamily="34" charset="0"/>
              </a:rPr>
              <a:t>of my patients get too much care</a:t>
            </a:r>
          </a:p>
          <a:p>
            <a:pPr defTabSz="642255" fontAlgn="base">
              <a:spcBef>
                <a:spcPct val="0"/>
              </a:spcBef>
              <a:spcAft>
                <a:spcPct val="0"/>
              </a:spcAft>
            </a:pPr>
            <a:endParaRPr lang="en-US" altLang="en-US" sz="2600" dirty="0">
              <a:latin typeface="+mj-lt"/>
              <a:cs typeface="Arial" pitchFamily="34" charset="0"/>
            </a:endParaRPr>
          </a:p>
          <a:p>
            <a:pPr defTabSz="642255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50% </a:t>
            </a:r>
            <a:r>
              <a:rPr lang="en-US" altLang="en-US" sz="2600" dirty="0">
                <a:latin typeface="+mj-lt"/>
                <a:cs typeface="Arial" pitchFamily="34" charset="0"/>
              </a:rPr>
              <a:t>of primary care docs are too aggressive</a:t>
            </a:r>
          </a:p>
          <a:p>
            <a:pPr defTabSz="642255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60% </a:t>
            </a:r>
            <a:r>
              <a:rPr lang="en-US" altLang="en-US" sz="2600" dirty="0">
                <a:latin typeface="+mj-lt"/>
                <a:cs typeface="Arial" pitchFamily="34" charset="0"/>
              </a:rPr>
              <a:t>of specialists are too aggressive</a:t>
            </a:r>
          </a:p>
          <a:p>
            <a:pPr defTabSz="642255" fontAlgn="base">
              <a:spcBef>
                <a:spcPct val="0"/>
              </a:spcBef>
              <a:spcAft>
                <a:spcPct val="0"/>
              </a:spcAft>
            </a:pPr>
            <a:endParaRPr lang="en-US" altLang="en-US" sz="2600" dirty="0">
              <a:latin typeface="+mj-lt"/>
              <a:cs typeface="Arial" pitchFamily="34" charset="0"/>
            </a:endParaRPr>
          </a:p>
          <a:p>
            <a:pPr defTabSz="642255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35% </a:t>
            </a:r>
            <a:r>
              <a:rPr lang="en-US" altLang="en-US" sz="2600" dirty="0">
                <a:latin typeface="+mj-lt"/>
                <a:cs typeface="Arial" pitchFamily="34" charset="0"/>
              </a:rPr>
              <a:t>practice much more aggressively than what they would like</a:t>
            </a:r>
            <a:endParaRPr lang="en-US" sz="2600" dirty="0">
              <a:latin typeface="+mj-lt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5790478" y="5791200"/>
            <a:ext cx="3010674" cy="28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19" tIns="32107" rIns="64219" bIns="32107">
            <a:spAutoFit/>
          </a:bodyPr>
          <a:lstStyle>
            <a:lvl1pPr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defTabSz="64225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err="1">
                <a:solidFill>
                  <a:schemeClr val="tx1"/>
                </a:solidFill>
                <a:latin typeface="+mj-lt"/>
                <a:cs typeface="Arial" pitchFamily="34" charset="0"/>
              </a:rPr>
              <a:t>Sirovich</a:t>
            </a:r>
            <a:r>
              <a:rPr lang="en-US" altLang="en-US" sz="1400" dirty="0">
                <a:solidFill>
                  <a:schemeClr val="tx1"/>
                </a:solidFill>
                <a:latin typeface="+mj-lt"/>
                <a:cs typeface="Arial" pitchFamily="34" charset="0"/>
              </a:rPr>
              <a:t> BE et al.  Arch Intern Med 2011</a:t>
            </a:r>
          </a:p>
        </p:txBody>
      </p:sp>
    </p:spTree>
    <p:extLst>
      <p:ext uri="{BB962C8B-B14F-4D97-AF65-F5344CB8AC3E}">
        <p14:creationId xmlns:p14="http://schemas.microsoft.com/office/powerpoint/2010/main" val="843816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438400"/>
            <a:ext cx="685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dirty="0">
                <a:solidFill>
                  <a:srgbClr val="000000"/>
                </a:solidFill>
                <a:latin typeface="+mj-lt"/>
                <a:cs typeface="Helvetica Neue"/>
              </a:rPr>
              <a:t>People define health not as the absence of disease but as the </a:t>
            </a:r>
            <a:r>
              <a:rPr lang="en-US" sz="3200" b="1" dirty="0">
                <a:solidFill>
                  <a:srgbClr val="000000"/>
                </a:solidFill>
                <a:latin typeface="+mj-lt"/>
                <a:cs typeface="Helvetica Neue"/>
              </a:rPr>
              <a:t>ability to function </a:t>
            </a:r>
            <a:r>
              <a:rPr lang="en-US" sz="3200" dirty="0">
                <a:solidFill>
                  <a:srgbClr val="000000"/>
                </a:solidFill>
                <a:latin typeface="+mj-lt"/>
                <a:cs typeface="Helvetica Neue"/>
              </a:rPr>
              <a:t>in their daily lives</a:t>
            </a:r>
          </a:p>
          <a:p>
            <a:pPr defTabSz="457200"/>
            <a:endParaRPr lang="en-US" sz="3200" dirty="0">
              <a:solidFill>
                <a:srgbClr val="000000"/>
              </a:solidFill>
              <a:latin typeface="+mj-lt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7398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25146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+mj-lt"/>
                <a:cs typeface="Arial"/>
              </a:rPr>
              <a:t>People are looking for services that </a:t>
            </a:r>
            <a:r>
              <a:rPr lang="en-US" sz="3200" b="1" dirty="0">
                <a:solidFill>
                  <a:srgbClr val="000000"/>
                </a:solidFill>
                <a:latin typeface="+mj-lt"/>
                <a:cs typeface="Arial"/>
              </a:rPr>
              <a:t>support their health </a:t>
            </a:r>
            <a:r>
              <a:rPr lang="en-US" sz="3200" dirty="0">
                <a:solidFill>
                  <a:srgbClr val="000000"/>
                </a:solidFill>
                <a:latin typeface="+mj-lt"/>
                <a:cs typeface="Arial"/>
              </a:rPr>
              <a:t>rather than systems that rid them of disease</a:t>
            </a:r>
          </a:p>
        </p:txBody>
      </p:sp>
    </p:spTree>
    <p:extLst>
      <p:ext uri="{BB962C8B-B14F-4D97-AF65-F5344CB8AC3E}">
        <p14:creationId xmlns:p14="http://schemas.microsoft.com/office/powerpoint/2010/main" val="362591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1382" y="2008909"/>
            <a:ext cx="7086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42321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800" dirty="0">
                <a:solidFill>
                  <a:schemeClr val="accent1"/>
                </a:solidFill>
                <a:latin typeface="+mj-lt"/>
                <a:sym typeface="Helvetica Neue Light" charset="0"/>
              </a:rPr>
              <a:t>Evidence-based guidelines </a:t>
            </a:r>
          </a:p>
          <a:p>
            <a:pPr algn="ctr" defTabSz="642321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800" dirty="0">
                <a:solidFill>
                  <a:schemeClr val="accent1"/>
                </a:solidFill>
                <a:latin typeface="+mj-lt"/>
                <a:sym typeface="Helvetica Neue Light" charset="0"/>
              </a:rPr>
              <a:t>are </a:t>
            </a:r>
          </a:p>
          <a:p>
            <a:pPr algn="ctr" defTabSz="642321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800" dirty="0">
                <a:solidFill>
                  <a:schemeClr val="accent1"/>
                </a:solidFill>
                <a:latin typeface="+mj-lt"/>
                <a:sym typeface="Helvetica Neue Light" charset="0"/>
              </a:rPr>
              <a:t>disease-specific</a:t>
            </a:r>
          </a:p>
        </p:txBody>
      </p:sp>
    </p:spTree>
    <p:extLst>
      <p:ext uri="{BB962C8B-B14F-4D97-AF65-F5344CB8AC3E}">
        <p14:creationId xmlns:p14="http://schemas.microsoft.com/office/powerpoint/2010/main" val="2320393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6146800"/>
            <a:ext cx="9144000" cy="7112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0"/>
            <a:ext cx="9144000" cy="7112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/>
          <a:srcRect t="9841" b="9361"/>
          <a:stretch/>
        </p:blipFill>
        <p:spPr>
          <a:xfrm>
            <a:off x="0" y="673178"/>
            <a:ext cx="9144000" cy="552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92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atient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577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19200" y="5288279"/>
            <a:ext cx="6858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  <a:cs typeface="Helvetica Neue Light"/>
              </a:rPr>
              <a:t>How can people trust a system that seems to value their experience so little? </a:t>
            </a:r>
            <a:endParaRPr lang="en-US" sz="2400" b="1" dirty="0">
              <a:latin typeface="+mj-lt"/>
              <a:cs typeface="Helvetica Neue"/>
            </a:endParaRPr>
          </a:p>
          <a:p>
            <a:endParaRPr lang="en-US" sz="2400" b="1" dirty="0">
              <a:latin typeface="+mj-lt"/>
              <a:cs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57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022763"/>
            <a:ext cx="685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srgbClr val="000000"/>
                </a:solidFill>
                <a:latin typeface="+mj-lt"/>
                <a:cs typeface="Helvetica Neue Light"/>
              </a:rPr>
              <a:t>Much of the work we do in patient care we don’t fully understand. This work may be a waste or it might really matter to the patient.</a:t>
            </a:r>
          </a:p>
          <a:p>
            <a:pPr defTabSz="457200"/>
            <a:endParaRPr lang="en-US" sz="2400" b="1" dirty="0">
              <a:solidFill>
                <a:srgbClr val="000000"/>
              </a:solidFill>
              <a:latin typeface="+mj-lt"/>
              <a:cs typeface="Helvetica Neue Light"/>
            </a:endParaRPr>
          </a:p>
          <a:p>
            <a:pPr defTabSz="457200"/>
            <a:r>
              <a:rPr lang="en-US" sz="2400" b="1" dirty="0">
                <a:solidFill>
                  <a:srgbClr val="000000"/>
                </a:solidFill>
                <a:latin typeface="+mj-lt"/>
                <a:cs typeface="Helvetica Neue Light"/>
              </a:rPr>
              <a:t>We don’t know where we are creating value.</a:t>
            </a:r>
            <a:endParaRPr lang="en-US" sz="2400" b="1" dirty="0">
              <a:solidFill>
                <a:srgbClr val="000000"/>
              </a:solidFill>
              <a:latin typeface="+mj-lt"/>
              <a:cs typeface="Helvetica Neue"/>
            </a:endParaRPr>
          </a:p>
          <a:p>
            <a:pPr defTabSz="457200"/>
            <a:endParaRPr lang="en-US" sz="2400" dirty="0">
              <a:solidFill>
                <a:srgbClr val="000000"/>
              </a:solidFill>
              <a:latin typeface="+mj-lt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05816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2604655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+mj-lt"/>
                <a:cs typeface="Helvetica Neue Light"/>
              </a:rPr>
              <a:t>The system doesn’t support us understanding the unspoken needs of the patient </a:t>
            </a:r>
            <a:endParaRPr lang="en-US" sz="2800" dirty="0">
              <a:solidFill>
                <a:srgbClr val="000000"/>
              </a:solidFill>
              <a:latin typeface="+mj-lt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73806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2604655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+mj-lt"/>
                <a:cs typeface="Helvetica Neue Light"/>
              </a:rPr>
              <a:t>The system doesn’t support us understanding the unspoken needs of the patient </a:t>
            </a:r>
            <a:r>
              <a:rPr lang="en-US" sz="2800" b="1" dirty="0">
                <a:solidFill>
                  <a:srgbClr val="000000"/>
                </a:solidFill>
                <a:latin typeface="+mj-lt"/>
                <a:cs typeface="Helvetica Neue"/>
              </a:rPr>
              <a:t>and this gets in the way of understanding what patients really need</a:t>
            </a:r>
          </a:p>
          <a:p>
            <a:endParaRPr lang="en-US" sz="2800" dirty="0">
              <a:solidFill>
                <a:srgbClr val="000000"/>
              </a:solidFill>
              <a:latin typeface="+mj-lt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51620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590800"/>
            <a:ext cx="685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+mj-lt"/>
                <a:cs typeface="Helvetica Neue"/>
              </a:rPr>
              <a:t>The health care system cannot respond to the needs of the patient </a:t>
            </a:r>
            <a:r>
              <a:rPr lang="en-US" sz="2800" b="1" dirty="0">
                <a:solidFill>
                  <a:srgbClr val="000000"/>
                </a:solidFill>
                <a:latin typeface="+mj-lt"/>
                <a:cs typeface="Helvetica Neue"/>
              </a:rPr>
              <a:t>without talking to them first</a:t>
            </a:r>
          </a:p>
          <a:p>
            <a:endParaRPr lang="en-US" sz="2800" dirty="0">
              <a:solidFill>
                <a:srgbClr val="000000"/>
              </a:solidFill>
              <a:latin typeface="+mj-lt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03859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eberg-post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1451" y="-170425"/>
            <a:ext cx="10563269" cy="70284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21183" y="1981200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  <a:cs typeface="Helvetica Neue Light"/>
              </a:rPr>
              <a:t>Patients don’t know what they don’t know</a:t>
            </a:r>
            <a:endParaRPr lang="en-US" sz="2800" b="1" dirty="0">
              <a:solidFill>
                <a:schemeClr val="bg1"/>
              </a:solidFill>
              <a:latin typeface="+mj-lt"/>
              <a:cs typeface="Helvetica Neue"/>
            </a:endParaRPr>
          </a:p>
          <a:p>
            <a:pPr algn="ctr"/>
            <a:endParaRPr lang="en-US" sz="2800" b="1" dirty="0">
              <a:solidFill>
                <a:schemeClr val="bg1"/>
              </a:solidFill>
              <a:latin typeface="+mj-lt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51712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vs04\AppData\Local\Microsoft\Windows\Temporary Internet Files\Content.Outlook\1Z2BWT4J\PatientRev_BarrierCards (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2" y="0"/>
            <a:ext cx="9144572" cy="685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113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522387" y="0"/>
            <a:ext cx="8228707" cy="79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800" dirty="0">
                <a:solidFill>
                  <a:schemeClr val="accent2"/>
                </a:solidFill>
                <a:cs typeface="Arial" pitchFamily="34" charset="0"/>
              </a:rPr>
              <a:t>The work of being a chronic patient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34" y="824684"/>
            <a:ext cx="3214688" cy="219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35" y="3914477"/>
            <a:ext cx="3214688" cy="197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1302618" y="3216921"/>
            <a:ext cx="2158383" cy="37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48" tIns="32123" rIns="64248" bIns="32123">
            <a:spAutoFit/>
          </a:bodyPr>
          <a:lstStyle>
            <a:lvl1pPr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64255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chemeClr val="tx1"/>
                </a:solidFill>
                <a:latin typeface="+mj-lt"/>
                <a:cs typeface="Arial" pitchFamily="34" charset="0"/>
              </a:rPr>
              <a:t>Sense-making work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427605" y="6047887"/>
            <a:ext cx="1722366" cy="37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48" tIns="32123" rIns="64248" bIns="32123">
            <a:spAutoFit/>
          </a:bodyPr>
          <a:lstStyle>
            <a:lvl1pPr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64255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chemeClr val="tx1"/>
                </a:solidFill>
                <a:latin typeface="+mj-lt"/>
                <a:cs typeface="Arial" pitchFamily="34" charset="0"/>
              </a:rPr>
              <a:t>Doing the work</a:t>
            </a: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843" y="797894"/>
            <a:ext cx="3375422" cy="225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630" y="3790652"/>
            <a:ext cx="3217635" cy="209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4576465" y="3216921"/>
            <a:ext cx="3965866" cy="37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48" tIns="32123" rIns="64248" bIns="32123">
            <a:spAutoFit/>
          </a:bodyPr>
          <a:lstStyle>
            <a:lvl1pPr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64255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chemeClr val="tx1"/>
                </a:solidFill>
                <a:latin typeface="+mj-lt"/>
                <a:cs typeface="Arial" pitchFamily="34" charset="0"/>
              </a:rPr>
              <a:t>Organizing work and enrolling others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50362" y="6020427"/>
            <a:ext cx="3582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2552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latin typeface="+mj-lt"/>
                <a:cs typeface="Arial" pitchFamily="34" charset="0"/>
              </a:rPr>
              <a:t>Reflection, monitoring, appraisal</a:t>
            </a:r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5959462" y="6482952"/>
            <a:ext cx="2987398" cy="28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51" tIns="32125" rIns="64251" bIns="32125">
            <a:spAutoFit/>
          </a:bodyPr>
          <a:lstStyle>
            <a:lvl1pPr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r" defTabSz="64255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err="1">
                <a:solidFill>
                  <a:schemeClr val="tx1"/>
                </a:solidFill>
                <a:latin typeface="+mj-lt"/>
                <a:cs typeface="Arial" pitchFamily="34" charset="0"/>
              </a:rPr>
              <a:t>Gallacher</a:t>
            </a:r>
            <a:r>
              <a:rPr lang="en-US" altLang="en-US" sz="1400" dirty="0">
                <a:solidFill>
                  <a:schemeClr val="tx1"/>
                </a:solidFill>
                <a:latin typeface="+mj-lt"/>
                <a:cs typeface="Arial" pitchFamily="34" charset="0"/>
              </a:rPr>
              <a:t> et al. Annals </a:t>
            </a:r>
            <a:r>
              <a:rPr lang="en-US" altLang="en-US" sz="1400" dirty="0" err="1">
                <a:solidFill>
                  <a:schemeClr val="tx1"/>
                </a:solidFill>
                <a:latin typeface="+mj-lt"/>
                <a:cs typeface="Arial" pitchFamily="34" charset="0"/>
              </a:rPr>
              <a:t>Fam</a:t>
            </a:r>
            <a:r>
              <a:rPr lang="en-US" altLang="en-US" sz="1400" dirty="0">
                <a:solidFill>
                  <a:schemeClr val="tx1"/>
                </a:solidFill>
                <a:latin typeface="+mj-lt"/>
                <a:cs typeface="Arial" pitchFamily="34" charset="0"/>
              </a:rPr>
              <a:t> Med 2012</a:t>
            </a:r>
          </a:p>
        </p:txBody>
      </p:sp>
    </p:spTree>
    <p:extLst>
      <p:ext uri="{BB962C8B-B14F-4D97-AF65-F5344CB8AC3E}">
        <p14:creationId xmlns:p14="http://schemas.microsoft.com/office/powerpoint/2010/main" val="3735420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latin typeface="+mj-lt"/>
                <a:sym typeface="Helvetica Neue" charset="0"/>
              </a:rPr>
              <a:t>People with more chronic conditions attend more visits, get more tests, and more medicines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951131"/>
            <a:ext cx="3200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en-US" sz="1200" dirty="0" err="1">
                <a:latin typeface="+mj-lt"/>
                <a:sym typeface="Helvetica Neue Light" charset="0"/>
              </a:rPr>
              <a:t>Shippee</a:t>
            </a:r>
            <a:r>
              <a:rPr lang="en-US" altLang="en-US" sz="1200" dirty="0">
                <a:latin typeface="+mj-lt"/>
                <a:sym typeface="Helvetica Neue Light" charset="0"/>
              </a:rPr>
              <a:t> ND, In press</a:t>
            </a:r>
          </a:p>
          <a:p>
            <a:pPr algn="r"/>
            <a:endParaRPr lang="en-US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6388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latin typeface="+mj-lt"/>
                <a:sym typeface="Helvetica Neue" charset="0"/>
              </a:rPr>
              <a:t>2 hours/day spent on health-related activities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6283404"/>
            <a:ext cx="304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latin typeface="+mj-lt"/>
              </a:rPr>
              <a:t>Jowsey</a:t>
            </a:r>
            <a:r>
              <a:rPr lang="en-US" sz="1200" dirty="0">
                <a:latin typeface="+mj-lt"/>
              </a:rPr>
              <a:t> et al BMC Public Health 2012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62600" y="27432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en-US" dirty="0">
                <a:latin typeface="+mj-lt"/>
                <a:cs typeface="Arial" pitchFamily="34" charset="0"/>
                <a:sym typeface="Gill Sans" charset="0"/>
              </a:rPr>
              <a:t>Of 83 workload discussions in 46 primary care visits (24 min): </a:t>
            </a:r>
          </a:p>
          <a:p>
            <a:pPr algn="r"/>
            <a:r>
              <a:rPr lang="en-US" altLang="en-US" dirty="0">
                <a:latin typeface="+mj-lt"/>
                <a:cs typeface="Arial" pitchFamily="34" charset="0"/>
                <a:sym typeface="Gill Sans" charset="0"/>
              </a:rPr>
              <a:t>70% left unaddressed</a:t>
            </a:r>
          </a:p>
          <a:p>
            <a:pPr algn="r"/>
            <a:endParaRPr lang="en-US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3486" y="3810000"/>
            <a:ext cx="3276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en-US" sz="1200" dirty="0">
                <a:latin typeface="+mj-lt"/>
                <a:cs typeface="Arial" pitchFamily="34" charset="0"/>
                <a:sym typeface="Gill Sans" charset="0"/>
              </a:rPr>
              <a:t>Bohlen et al. Diabetes Care 2012</a:t>
            </a:r>
          </a:p>
          <a:p>
            <a:endParaRPr lang="en-US" dirty="0">
              <a:latin typeface="+mj-lt"/>
            </a:endParaRPr>
          </a:p>
        </p:txBody>
      </p:sp>
      <p:pic>
        <p:nvPicPr>
          <p:cNvPr id="8" name="Picture 2" descr="https://kerunit.files.wordpress.com/2015/02/abuel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43" y="1383935"/>
            <a:ext cx="5225143" cy="410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804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8956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CAPACITY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609991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+mj-lt"/>
              </a:rPr>
              <a:t>Resilience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7000" y="15240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  <a:latin typeface="+mj-lt"/>
              </a:rPr>
              <a:t>Literacy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10200" y="772886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  <a:latin typeface="+mj-lt"/>
              </a:rPr>
              <a:t>Bandwidth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4343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Mental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7000" y="5410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/>
                </a:solidFill>
                <a:latin typeface="+mj-lt"/>
              </a:rPr>
              <a:t>Physical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81600" y="416962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+mj-lt"/>
              </a:rPr>
              <a:t>Financial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2871596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j-lt"/>
              </a:rPr>
              <a:t>Social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2835924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</a:rPr>
              <a:t>Environmental</a:t>
            </a:r>
          </a:p>
        </p:txBody>
      </p:sp>
    </p:spTree>
    <p:extLst>
      <p:ext uri="{BB962C8B-B14F-4D97-AF65-F5344CB8AC3E}">
        <p14:creationId xmlns:p14="http://schemas.microsoft.com/office/powerpoint/2010/main" val="2520169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838200"/>
            <a:ext cx="8229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chemeClr val="accent2"/>
                </a:solidFill>
                <a:latin typeface="+mj-lt"/>
                <a:sym typeface="Helvetica Neue Light" charset="0"/>
              </a:rPr>
              <a:t>Minimally disruptive healthcare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286000"/>
            <a:ext cx="5334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latin typeface="+mj-lt"/>
                <a:sym typeface="Helvetica Neue Light" charset="0"/>
              </a:rPr>
              <a:t>Health care delivery designed to reduce the burden of treatment on </a:t>
            </a:r>
          </a:p>
          <a:p>
            <a:pPr algn="ctr"/>
            <a:r>
              <a:rPr lang="en-US" altLang="en-US" sz="3200" dirty="0">
                <a:latin typeface="+mj-lt"/>
                <a:sym typeface="Helvetica Neue Light" charset="0"/>
              </a:rPr>
              <a:t>patients </a:t>
            </a:r>
          </a:p>
          <a:p>
            <a:pPr algn="ctr"/>
            <a:r>
              <a:rPr lang="en-US" altLang="en-US" sz="3200" dirty="0">
                <a:latin typeface="+mj-lt"/>
                <a:sym typeface="Helvetica Neue Light" charset="0"/>
              </a:rPr>
              <a:t>while pursuing patient goals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5943600"/>
            <a:ext cx="4191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en-US" sz="1200" dirty="0">
                <a:latin typeface="+mj-lt"/>
                <a:cs typeface="Arial" pitchFamily="34" charset="0"/>
              </a:rPr>
              <a:t>May CR, Montori VM, </a:t>
            </a:r>
            <a:r>
              <a:rPr lang="en-US" altLang="en-US" sz="1200" dirty="0" err="1">
                <a:latin typeface="+mj-lt"/>
                <a:cs typeface="Arial" pitchFamily="34" charset="0"/>
              </a:rPr>
              <a:t>Mair</a:t>
            </a:r>
            <a:r>
              <a:rPr lang="en-US" altLang="en-US" sz="1200" dirty="0">
                <a:latin typeface="+mj-lt"/>
                <a:cs typeface="Arial" pitchFamily="34" charset="0"/>
              </a:rPr>
              <a:t> FS. BMJ 2009; 339:b2803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9757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362200"/>
            <a:ext cx="7467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+mj-lt"/>
                <a:cs typeface="Helvetica Neue Light"/>
              </a:rPr>
              <a:t>People collaborate </a:t>
            </a:r>
            <a:r>
              <a:rPr lang="en-US" sz="3600" b="1" dirty="0">
                <a:solidFill>
                  <a:srgbClr val="000000"/>
                </a:solidFill>
                <a:latin typeface="+mj-lt"/>
                <a:cs typeface="Helvetica Neue Light"/>
              </a:rPr>
              <a:t>in spite</a:t>
            </a:r>
            <a:r>
              <a:rPr lang="en-US" sz="3600" dirty="0">
                <a:solidFill>
                  <a:srgbClr val="000000"/>
                </a:solidFill>
                <a:latin typeface="+mj-lt"/>
                <a:cs typeface="Helvetica Neue Light"/>
              </a:rPr>
              <a:t> of the tools they are given to use, not because of them.</a:t>
            </a:r>
            <a:endParaRPr lang="en-US" sz="3600" b="1" dirty="0">
              <a:solidFill>
                <a:srgbClr val="000000"/>
              </a:solidFill>
              <a:latin typeface="+mj-lt"/>
              <a:cs typeface="Helvetica Neue"/>
            </a:endParaRPr>
          </a:p>
          <a:p>
            <a:endParaRPr lang="en-US" sz="2400" dirty="0">
              <a:solidFill>
                <a:srgbClr val="000000"/>
              </a:solidFill>
              <a:latin typeface="+mj-lt"/>
              <a:cs typeface="Helvetica Neue"/>
            </a:endParaRPr>
          </a:p>
          <a:p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2667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mnn.com/sites/default/files/teenagers%20textin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r="7042"/>
          <a:stretch/>
        </p:blipFill>
        <p:spPr bwMode="auto">
          <a:xfrm>
            <a:off x="0" y="3175"/>
            <a:ext cx="9144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6096000"/>
            <a:ext cx="8458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j-lt"/>
                <a:cs typeface="Helvetica"/>
              </a:rPr>
              <a:t>Technology changes </a:t>
            </a:r>
            <a:r>
              <a:rPr lang="en-US" sz="2800" b="1" dirty="0">
                <a:latin typeface="+mj-lt"/>
                <a:cs typeface="Helvetica"/>
              </a:rPr>
              <a:t>human behavior and interaction.</a:t>
            </a:r>
          </a:p>
          <a:p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5706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14493" y="36810"/>
            <a:ext cx="9258493" cy="615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82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-2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63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76200"/>
            <a:ext cx="4419600" cy="6684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0967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" y="304800"/>
            <a:ext cx="8000999" cy="6184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337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8" y="1828800"/>
            <a:ext cx="8797137" cy="272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836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356546"/>
            <a:ext cx="83381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 </a:t>
            </a:r>
            <a:r>
              <a:rPr lang="en-US" sz="3600" u="sng" dirty="0"/>
              <a:t>conversation</a:t>
            </a:r>
            <a:r>
              <a:rPr lang="en-US" sz="3600" dirty="0"/>
              <a:t> between clinicians and patients in which they think, talk, and feel through the </a:t>
            </a:r>
            <a:r>
              <a:rPr lang="en-US" sz="3600" u="sng" dirty="0"/>
              <a:t>situation</a:t>
            </a:r>
            <a:r>
              <a:rPr lang="en-US" sz="3600" dirty="0"/>
              <a:t>. </a:t>
            </a:r>
          </a:p>
          <a:p>
            <a:endParaRPr lang="en-US" sz="3600" u="sng" dirty="0"/>
          </a:p>
          <a:p>
            <a:r>
              <a:rPr lang="en-US" sz="3600" u="sng" dirty="0"/>
              <a:t>Evidence-based</a:t>
            </a:r>
            <a:r>
              <a:rPr lang="en-US" sz="3600" dirty="0"/>
              <a:t> options are hypotheses, which are tested in the conversation until the </a:t>
            </a:r>
            <a:r>
              <a:rPr lang="en-US" sz="3600" u="sng" dirty="0"/>
              <a:t>best solution </a:t>
            </a:r>
            <a:r>
              <a:rPr lang="en-US" sz="3600" dirty="0"/>
              <a:t>for the situation becomes clear.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8347" y="518984"/>
            <a:ext cx="7343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Shared decision making is</a:t>
            </a:r>
            <a:r>
              <a:rPr lang="is-IS" sz="3600" dirty="0">
                <a:solidFill>
                  <a:srgbClr val="00B0F0"/>
                </a:solidFill>
              </a:rPr>
              <a:t>…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6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 autoUpdateAnimBg="0"/>
      <p:bldP spid="4" grpId="1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8347" y="518984"/>
            <a:ext cx="7343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Shared decision making is</a:t>
            </a:r>
            <a:r>
              <a:rPr lang="is-IS" sz="3600" dirty="0">
                <a:solidFill>
                  <a:srgbClr val="00B0F0"/>
                </a:solidFill>
              </a:rPr>
              <a:t>…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1186964" y="2582965"/>
            <a:ext cx="291868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latin typeface="Tahoma" pitchFamily="34" charset="0"/>
                <a:sym typeface="Gill Sans" charset="0"/>
              </a:rPr>
              <a:t>What is the </a:t>
            </a:r>
            <a:r>
              <a:rPr lang="en-US" altLang="en-US" sz="2800" u="sng" dirty="0">
                <a:latin typeface="Tahoma" pitchFamily="34" charset="0"/>
                <a:sym typeface="Gill Sans" charset="0"/>
              </a:rPr>
              <a:t>situation</a:t>
            </a:r>
            <a:r>
              <a:rPr lang="en-US" altLang="en-US" sz="2800" dirty="0">
                <a:latin typeface="Tahoma" pitchFamily="34" charset="0"/>
                <a:sym typeface="Gill Sans" charset="0"/>
              </a:rPr>
              <a:t> that demands </a:t>
            </a:r>
            <a:r>
              <a:rPr lang="en-US" altLang="en-US" sz="2800" u="sng" dirty="0">
                <a:latin typeface="Tahoma" pitchFamily="34" charset="0"/>
                <a:sym typeface="Gill Sans" charset="0"/>
              </a:rPr>
              <a:t>action</a:t>
            </a:r>
            <a:r>
              <a:rPr lang="en-US" altLang="en-US" sz="2800" dirty="0">
                <a:latin typeface="Tahoma" pitchFamily="34" charset="0"/>
                <a:sym typeface="Gill Sans" charset="0"/>
              </a:rPr>
              <a:t>?</a:t>
            </a:r>
          </a:p>
        </p:txBody>
      </p:sp>
      <p:sp>
        <p:nvSpPr>
          <p:cNvPr id="8" name="U-Turn Arrow 7"/>
          <p:cNvSpPr/>
          <p:nvPr/>
        </p:nvSpPr>
        <p:spPr bwMode="auto">
          <a:xfrm>
            <a:off x="2559050" y="1739900"/>
            <a:ext cx="3952875" cy="58896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rgbClr val="FF6600"/>
          </a:solidFill>
          <a:ln w="254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4294" tIns="32147" rIns="64294" bIns="32147"/>
          <a:lstStyle/>
          <a:p>
            <a:pPr algn="ctr">
              <a:defRPr/>
            </a:pPr>
            <a:endParaRPr lang="en-US" sz="2953">
              <a:solidFill>
                <a:srgbClr val="FFFFFF"/>
              </a:solidFill>
              <a:latin typeface="Gill Sans" pitchFamily="-111" charset="0"/>
              <a:ea typeface="MS PGothic" charset="0"/>
              <a:cs typeface="MS PGothic" charset="0"/>
              <a:sym typeface="Gill Sans" pitchFamily="-111" charset="0"/>
            </a:endParaRPr>
          </a:p>
        </p:txBody>
      </p:sp>
      <p:sp>
        <p:nvSpPr>
          <p:cNvPr id="9" name="U-Turn Arrow 8"/>
          <p:cNvSpPr/>
          <p:nvPr/>
        </p:nvSpPr>
        <p:spPr bwMode="auto">
          <a:xfrm rot="10800000">
            <a:off x="2506663" y="4071938"/>
            <a:ext cx="3954462" cy="642937"/>
          </a:xfrm>
          <a:prstGeom prst="uturnArrow">
            <a:avLst>
              <a:gd name="adj1" fmla="val 22619"/>
              <a:gd name="adj2" fmla="val 25000"/>
              <a:gd name="adj3" fmla="val 29762"/>
              <a:gd name="adj4" fmla="val 43750"/>
              <a:gd name="adj5" fmla="val 92857"/>
            </a:avLst>
          </a:prstGeom>
          <a:solidFill>
            <a:srgbClr val="FF6600"/>
          </a:solidFill>
          <a:ln w="254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4294" tIns="32147" rIns="64294" bIns="32147"/>
          <a:lstStyle/>
          <a:p>
            <a:pPr algn="ctr">
              <a:defRPr/>
            </a:pPr>
            <a:endParaRPr lang="en-US" sz="2953">
              <a:solidFill>
                <a:srgbClr val="FFFFFF"/>
              </a:solidFill>
              <a:latin typeface="Gill Sans" pitchFamily="-111" charset="0"/>
              <a:ea typeface="MS PGothic" charset="0"/>
              <a:cs typeface="MS PGothic" charset="0"/>
              <a:sym typeface="Gill Sans" pitchFamily="-111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559050" y="5146675"/>
            <a:ext cx="3902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rgbClr val="FC6800"/>
                </a:solidFill>
                <a:latin typeface="Tahoma" pitchFamily="34" charset="0"/>
                <a:sym typeface="Gill Sans" charset="0"/>
              </a:rPr>
              <a:t>Conversational dance</a:t>
            </a: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4872339" y="2582964"/>
            <a:ext cx="327917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latin typeface="Tahoma" pitchFamily="34" charset="0"/>
                <a:sym typeface="Gill Sans" charset="0"/>
              </a:rPr>
              <a:t>What are the </a:t>
            </a:r>
            <a:r>
              <a:rPr lang="en-US" altLang="en-US" sz="2800" u="sng" dirty="0">
                <a:latin typeface="Tahoma" pitchFamily="34" charset="0"/>
                <a:sym typeface="Gill Sans" charset="0"/>
              </a:rPr>
              <a:t>actions </a:t>
            </a:r>
            <a:r>
              <a:rPr lang="en-US" altLang="en-US" sz="2800" dirty="0">
                <a:latin typeface="Tahoma" pitchFamily="34" charset="0"/>
                <a:sym typeface="Gill Sans" charset="0"/>
              </a:rPr>
              <a:t>that the </a:t>
            </a:r>
            <a:r>
              <a:rPr lang="en-US" altLang="en-US" sz="2800" u="sng" dirty="0">
                <a:latin typeface="Tahoma" pitchFamily="34" charset="0"/>
                <a:sym typeface="Gill Sans" charset="0"/>
              </a:rPr>
              <a:t>situation</a:t>
            </a:r>
            <a:r>
              <a:rPr lang="en-US" altLang="en-US" sz="2800" dirty="0">
                <a:latin typeface="Tahoma" pitchFamily="34" charset="0"/>
                <a:sym typeface="Gill Sans" charset="0"/>
              </a:rPr>
              <a:t> demands?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4761106" y="6161484"/>
            <a:ext cx="4252753" cy="32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87" tIns="32143" rIns="64287" bIns="32143">
            <a:spAutoFit/>
          </a:bodyPr>
          <a:lstStyle>
            <a:lvl1pPr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87" dirty="0" err="1">
                <a:solidFill>
                  <a:schemeClr val="tx1">
                    <a:lumMod val="75000"/>
                  </a:schemeClr>
                </a:solidFill>
                <a:latin typeface="Arial" charset="0"/>
              </a:rPr>
              <a:t>JafiriNiami</a:t>
            </a:r>
            <a:r>
              <a:rPr lang="en-US" altLang="en-US" sz="1687" dirty="0">
                <a:solidFill>
                  <a:schemeClr val="tx1">
                    <a:lumMod val="75000"/>
                  </a:schemeClr>
                </a:solidFill>
                <a:latin typeface="Arial" charset="0"/>
              </a:rPr>
              <a:t>, Hargraves et al (2015) Design</a:t>
            </a:r>
          </a:p>
        </p:txBody>
      </p:sp>
    </p:spTree>
    <p:extLst>
      <p:ext uri="{BB962C8B-B14F-4D97-AF65-F5344CB8AC3E}">
        <p14:creationId xmlns:p14="http://schemas.microsoft.com/office/powerpoint/2010/main" val="106403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981200"/>
            <a:ext cx="64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THE </a:t>
            </a:r>
            <a:r>
              <a:rPr lang="en-US" sz="3200" dirty="0"/>
              <a:t>PATIENT VOICE </a:t>
            </a:r>
          </a:p>
          <a:p>
            <a:r>
              <a:rPr lang="en-US" sz="3200" dirty="0"/>
              <a:t>COMMUNITY-CLINIC PARTNERSHIP: </a:t>
            </a:r>
          </a:p>
          <a:p>
            <a:r>
              <a:rPr lang="en-US" sz="3200" dirty="0"/>
              <a:t>Austin &amp; Albert Lea</a:t>
            </a:r>
          </a:p>
          <a:p>
            <a:endParaRPr lang="en-US" dirty="0">
              <a:latin typeface="Gotham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Gotham" charset="0"/>
              </a:rPr>
              <a:t> </a:t>
            </a:r>
            <a:r>
              <a:rPr lang="en-US" dirty="0">
                <a:solidFill>
                  <a:srgbClr val="FFFFFF"/>
                </a:solidFill>
                <a:latin typeface="Gotham" charset="0"/>
              </a:rPr>
              <a:t>THE PATIENT VOICE </a:t>
            </a:r>
          </a:p>
          <a:p>
            <a:r>
              <a:rPr lang="en-US" dirty="0">
                <a:solidFill>
                  <a:srgbClr val="FFFFFF"/>
                </a:solidFill>
                <a:latin typeface="Gotham" charset="0"/>
              </a:rPr>
              <a:t>COMMUNITY-CLINIC PARTNERSHIP: </a:t>
            </a:r>
          </a:p>
          <a:p>
            <a:r>
              <a:rPr lang="en-US" dirty="0">
                <a:solidFill>
                  <a:srgbClr val="FFFFFF"/>
                </a:solidFill>
                <a:latin typeface="Gotham" charset="0"/>
              </a:rPr>
              <a:t>Austin &amp; Albert Lea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38200"/>
            <a:ext cx="1981200" cy="52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567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1981200"/>
            <a:ext cx="64008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The nature of the problem</a:t>
            </a:r>
            <a:endParaRPr lang="en-US" sz="3200" dirty="0"/>
          </a:p>
          <a:p>
            <a:endParaRPr lang="en-US" dirty="0">
              <a:latin typeface="Gotham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Gotham" charset="0"/>
              </a:rPr>
              <a:t> </a:t>
            </a:r>
            <a:r>
              <a:rPr lang="en-US" dirty="0">
                <a:solidFill>
                  <a:srgbClr val="FFFFFF"/>
                </a:solidFill>
                <a:latin typeface="Gotham" charset="0"/>
              </a:rPr>
              <a:t>THE PATIENT VOICE </a:t>
            </a:r>
          </a:p>
          <a:p>
            <a:r>
              <a:rPr lang="en-US" dirty="0">
                <a:solidFill>
                  <a:srgbClr val="FFFFFF"/>
                </a:solidFill>
                <a:latin typeface="Gotham" charset="0"/>
              </a:rPr>
              <a:t>COMMUNITY-CLINIC PARTNERSHIP: </a:t>
            </a:r>
          </a:p>
          <a:p>
            <a:r>
              <a:rPr lang="en-US" dirty="0">
                <a:solidFill>
                  <a:srgbClr val="FFFFFF"/>
                </a:solidFill>
                <a:latin typeface="Gotham" charset="0"/>
              </a:rPr>
              <a:t>Austin &amp; Albert Lea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595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533400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The problem of access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1600200"/>
            <a:ext cx="3505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Clinic</a:t>
            </a:r>
          </a:p>
          <a:p>
            <a:endParaRPr lang="en-US" i="1" dirty="0" smtClean="0"/>
          </a:p>
          <a:p>
            <a:r>
              <a:rPr lang="en-US" i="1" dirty="0" smtClean="0"/>
              <a:t>“</a:t>
            </a:r>
            <a:r>
              <a:rPr lang="en-US" i="1" dirty="0"/>
              <a:t>People need to be educated to use our services better</a:t>
            </a:r>
            <a:r>
              <a:rPr lang="en-US" i="1" dirty="0" smtClean="0"/>
              <a:t>.”</a:t>
            </a:r>
          </a:p>
          <a:p>
            <a:endParaRPr lang="en-US" dirty="0"/>
          </a:p>
          <a:p>
            <a:r>
              <a:rPr lang="en-US" i="1" dirty="0" smtClean="0"/>
              <a:t>Financial </a:t>
            </a:r>
            <a:r>
              <a:rPr lang="en-US" i="1" dirty="0"/>
              <a:t>and operational constraints to increasing staff and </a:t>
            </a:r>
            <a:r>
              <a:rPr lang="en-US" i="1" dirty="0" smtClean="0"/>
              <a:t>resources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6800" y="1600200"/>
            <a:ext cx="3505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/>
              <a:t>Individuals</a:t>
            </a:r>
          </a:p>
          <a:p>
            <a:pPr algn="r"/>
            <a:endParaRPr lang="en-US" i="1" dirty="0" smtClean="0"/>
          </a:p>
          <a:p>
            <a:pPr algn="r"/>
            <a:r>
              <a:rPr lang="en-US" i="1" dirty="0"/>
              <a:t>“The clinic needs to make it easier to be seen.”</a:t>
            </a:r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i="1" dirty="0"/>
              <a:t>Lack of perceived agency, limited sense of </a:t>
            </a:r>
            <a:r>
              <a:rPr lang="en-US" i="1" dirty="0" smtClean="0"/>
              <a:t>responsibility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0" y="1600200"/>
            <a:ext cx="0" cy="2514600"/>
          </a:xfrm>
          <a:prstGeom prst="line">
            <a:avLst/>
          </a:prstGeom>
          <a:ln w="28575">
            <a:solidFill>
              <a:srgbClr val="F05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09600" y="4648200"/>
            <a:ext cx="7924800" cy="0"/>
          </a:xfrm>
          <a:prstGeom prst="line">
            <a:avLst/>
          </a:prstGeom>
          <a:ln w="44450">
            <a:solidFill>
              <a:srgbClr val="F05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43000" y="50292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 each group, it is the other side that must change in order to address the problem.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90272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533400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Our proposal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4114800"/>
            <a:ext cx="2743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Clinic</a:t>
            </a:r>
          </a:p>
          <a:p>
            <a:endParaRPr lang="en-US" i="1" dirty="0" smtClean="0"/>
          </a:p>
          <a:p>
            <a:r>
              <a:rPr lang="en-US" i="1" dirty="0" smtClean="0"/>
              <a:t>“</a:t>
            </a:r>
            <a:r>
              <a:rPr lang="en-US" i="1" dirty="0"/>
              <a:t>People need to be educated to use our services better</a:t>
            </a:r>
            <a:r>
              <a:rPr lang="en-US" i="1" dirty="0" smtClean="0"/>
              <a:t>.”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6477000" y="4114800"/>
            <a:ext cx="1905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/>
              <a:t>Individuals</a:t>
            </a:r>
          </a:p>
          <a:p>
            <a:pPr algn="r"/>
            <a:endParaRPr lang="en-US" i="1" dirty="0" smtClean="0"/>
          </a:p>
          <a:p>
            <a:pPr algn="r"/>
            <a:r>
              <a:rPr lang="en-US" i="1" dirty="0"/>
              <a:t>“The clinic needs to make it easier to be seen</a:t>
            </a:r>
            <a:r>
              <a:rPr lang="en-US" i="1" dirty="0" smtClean="0"/>
              <a:t>.”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1371600"/>
            <a:ext cx="7391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05000"/>
                </a:solidFill>
              </a:rPr>
              <a:t>Access as a community resource</a:t>
            </a:r>
          </a:p>
          <a:p>
            <a:pPr algn="ctr"/>
            <a:r>
              <a:rPr lang="en-US" sz="2800" dirty="0"/>
              <a:t>Both sides have a responsibility to address it</a:t>
            </a:r>
          </a:p>
          <a:p>
            <a:pPr algn="ctr"/>
            <a:r>
              <a:rPr lang="en-US" sz="2800" dirty="0"/>
              <a:t>Both sides’ values and voices must be included </a:t>
            </a:r>
          </a:p>
          <a:p>
            <a:pPr algn="ctr"/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4" t="44444" r="35320" b="22222"/>
          <a:stretch/>
        </p:blipFill>
        <p:spPr>
          <a:xfrm>
            <a:off x="3352800" y="3187482"/>
            <a:ext cx="2438400" cy="207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879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1981200"/>
            <a:ext cx="64008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Our approach</a:t>
            </a:r>
            <a:endParaRPr lang="en-US" sz="3200" dirty="0"/>
          </a:p>
          <a:p>
            <a:endParaRPr lang="en-US" dirty="0">
              <a:latin typeface="Gotham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Gotham" charset="0"/>
              </a:rPr>
              <a:t> </a:t>
            </a:r>
            <a:r>
              <a:rPr lang="en-US" dirty="0">
                <a:solidFill>
                  <a:srgbClr val="FFFFFF"/>
                </a:solidFill>
                <a:latin typeface="Gotham" charset="0"/>
              </a:rPr>
              <a:t>THE PATIENT VOICE </a:t>
            </a:r>
          </a:p>
          <a:p>
            <a:r>
              <a:rPr lang="en-US" dirty="0">
                <a:solidFill>
                  <a:srgbClr val="FFFFFF"/>
                </a:solidFill>
                <a:latin typeface="Gotham" charset="0"/>
              </a:rPr>
              <a:t>COMMUNITY-CLINIC PARTNERSHIP: </a:t>
            </a:r>
          </a:p>
          <a:p>
            <a:r>
              <a:rPr lang="en-US" dirty="0">
                <a:solidFill>
                  <a:srgbClr val="FFFFFF"/>
                </a:solidFill>
                <a:latin typeface="Gotham" charset="0"/>
              </a:rPr>
              <a:t>Austin &amp; Albert Lea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8196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533400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Rooted in relationships &amp; stories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371600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400" dirty="0" smtClean="0"/>
              <a:t>Listening </a:t>
            </a:r>
            <a:r>
              <a:rPr lang="en-US" sz="2400" dirty="0"/>
              <a:t>and hearing stories of how the problem manifests from all sides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Reaching out to populations who stories are often not considered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This “bringing together” requires building trust and benefits from facilitation (the role of Patient Revolution) so that the conversations can address areas of conflict in productive ways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Relationships allows for partnership to overcome conflicts and barriers that would usually sink the effort</a:t>
            </a:r>
          </a:p>
        </p:txBody>
      </p:sp>
    </p:spTree>
    <p:extLst>
      <p:ext uri="{BB962C8B-B14F-4D97-AF65-F5344CB8AC3E}">
        <p14:creationId xmlns:p14="http://schemas.microsoft.com/office/powerpoint/2010/main" val="3042521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533400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Challenging Assumptions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371600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solidFill>
                  <a:srgbClr val="2D2829"/>
                </a:solidFill>
              </a:rPr>
              <a:t>Not </a:t>
            </a:r>
            <a:r>
              <a:rPr lang="en-US" sz="2400" dirty="0">
                <a:solidFill>
                  <a:srgbClr val="2D2829"/>
                </a:solidFill>
              </a:rPr>
              <a:t>being constrained by current thinking, preconceived solutions, expected outcomes 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rgbClr val="2D2829"/>
                </a:solidFill>
              </a:rPr>
              <a:t>Try to understanding data in relationship to human experience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rgbClr val="2D2829"/>
                </a:solidFill>
              </a:rPr>
              <a:t>Creative thinking can create new possibilities in ideas that seem unacceptable </a:t>
            </a:r>
            <a:r>
              <a:rPr lang="en-US" sz="2400" i="1" dirty="0">
                <a:solidFill>
                  <a:srgbClr val="2D2829"/>
                </a:solidFill>
              </a:rPr>
              <a:t>(How might we turn people away from the emergency department in a careful and kind way?)</a:t>
            </a:r>
            <a:endParaRPr lang="en-US" sz="2400" dirty="0">
              <a:solidFill>
                <a:srgbClr val="2D28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991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533400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Building to learn</a:t>
            </a:r>
            <a:endParaRPr lang="en-US" dirty="0">
              <a:solidFill>
                <a:srgbClr val="FFFFFF"/>
              </a:solidFill>
              <a:effectLst/>
              <a:latin typeface="Gotha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371600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Hypotheses </a:t>
            </a:r>
            <a:r>
              <a:rPr lang="en-US" sz="2400" dirty="0"/>
              <a:t>are tried out in real world settings as small experiments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Experiments help to understand what benefit they would have and allow us to understand what tools and support people would need in order to undertake the new behavior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Solutions are rarely a single idea but instead a network of concepts. Experimentation allows us understand what is most critical and how they will work together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Prototypes and experiments encourage participation before feedback</a:t>
            </a:r>
          </a:p>
        </p:txBody>
      </p:sp>
    </p:spTree>
    <p:extLst>
      <p:ext uri="{BB962C8B-B14F-4D97-AF65-F5344CB8AC3E}">
        <p14:creationId xmlns:p14="http://schemas.microsoft.com/office/powerpoint/2010/main" val="3286501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61" y="5829559"/>
            <a:ext cx="450850" cy="45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0" y="5826386"/>
            <a:ext cx="3547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cs typeface="Arial" pitchFamily="34" charset="0"/>
                <a:sym typeface="Helvetica Neue Light" charset="0"/>
              </a:rPr>
              <a:t>allen.summer@mayo.edu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2694057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Thank you</a:t>
            </a:r>
          </a:p>
        </p:txBody>
      </p:sp>
      <p:pic>
        <p:nvPicPr>
          <p:cNvPr id="7" name="Picture 2" descr="S:\Andersen,Michelle\3542280-Howell,Thomas\Rasters\3542280-6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51" y="110740"/>
            <a:ext cx="7826375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723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1010</Words>
  <Application>Microsoft Office PowerPoint</Application>
  <PresentationFormat>On-screen Show (4:3)</PresentationFormat>
  <Paragraphs>189</Paragraphs>
  <Slides>40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Value</vt:lpstr>
      <vt:lpstr>Learning Objectives</vt:lpstr>
      <vt:lpstr>VALUE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Mayo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</dc:title>
  <dc:creator>Summer V Allen</dc:creator>
  <cp:lastModifiedBy>Summer V Allen</cp:lastModifiedBy>
  <cp:revision>48</cp:revision>
  <dcterms:created xsi:type="dcterms:W3CDTF">2018-07-26T19:33:19Z</dcterms:created>
  <dcterms:modified xsi:type="dcterms:W3CDTF">2018-10-18T22:02:55Z</dcterms:modified>
</cp:coreProperties>
</file>