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70" r:id="rId3"/>
    <p:sldId id="261" r:id="rId4"/>
    <p:sldId id="271" r:id="rId5"/>
    <p:sldId id="258" r:id="rId6"/>
    <p:sldId id="263" r:id="rId7"/>
    <p:sldId id="262" r:id="rId8"/>
    <p:sldId id="273" r:id="rId9"/>
    <p:sldId id="264" r:id="rId10"/>
    <p:sldId id="267" r:id="rId11"/>
    <p:sldId id="268"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22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B45E5A-FE09-470B-B324-72FC9359F232}" type="datetimeFigureOut">
              <a:rPr lang="en-US" smtClean="0"/>
              <a:t>10/7/2019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5D04D8-9E30-4F89-8599-FB5AA8DB5FD3}" type="slidenum">
              <a:rPr lang="en-US" smtClean="0"/>
              <a:t>‹#›</a:t>
            </a:fld>
            <a:endParaRPr lang="en-US"/>
          </a:p>
        </p:txBody>
      </p:sp>
    </p:spTree>
    <p:extLst>
      <p:ext uri="{BB962C8B-B14F-4D97-AF65-F5344CB8AC3E}">
        <p14:creationId xmlns:p14="http://schemas.microsoft.com/office/powerpoint/2010/main" val="237400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5D04D8-9E30-4F89-8599-FB5AA8DB5FD3}" type="slidenum">
              <a:rPr lang="en-US" smtClean="0"/>
              <a:t>11</a:t>
            </a:fld>
            <a:endParaRPr lang="en-US"/>
          </a:p>
        </p:txBody>
      </p:sp>
    </p:spTree>
    <p:extLst>
      <p:ext uri="{BB962C8B-B14F-4D97-AF65-F5344CB8AC3E}">
        <p14:creationId xmlns:p14="http://schemas.microsoft.com/office/powerpoint/2010/main" val="94618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Issues to think about:</a:t>
            </a:r>
          </a:p>
          <a:p>
            <a:pPr marL="228600" indent="-228600">
              <a:buAutoNum type="arabicPeriod"/>
            </a:pPr>
            <a:r>
              <a:rPr lang="en-US" dirty="0" smtClean="0"/>
              <a:t>Depression</a:t>
            </a:r>
            <a:r>
              <a:rPr lang="en-US" baseline="0" dirty="0" smtClean="0"/>
              <a:t> is much more complicated than antidepressants alone.  How to encourage the patient and provider to understand that complexity.  Maybe the right decision is not a medication at all?</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A5D04D8-9E30-4F89-8599-FB5AA8DB5FD3}" type="slidenum">
              <a:rPr lang="en-US" smtClean="0"/>
              <a:t>12</a:t>
            </a:fld>
            <a:endParaRPr lang="en-US"/>
          </a:p>
        </p:txBody>
      </p:sp>
    </p:spTree>
    <p:extLst>
      <p:ext uri="{BB962C8B-B14F-4D97-AF65-F5344CB8AC3E}">
        <p14:creationId xmlns:p14="http://schemas.microsoft.com/office/powerpoint/2010/main" val="130921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8368" y="2743200"/>
            <a:ext cx="7827264" cy="1371600"/>
          </a:xfrm>
        </p:spPr>
        <p:txBody>
          <a:bodyPr lIns="0" rIns="0" anchor="b" anchorCtr="0">
            <a:noAutofit/>
          </a:bodyPr>
          <a:lstStyle>
            <a:lvl1pPr algn="l">
              <a:defRPr sz="36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58368" y="4114800"/>
            <a:ext cx="7827264" cy="685800"/>
          </a:xfrm>
        </p:spPr>
        <p:txBody>
          <a:bodyPr lIns="0" tIns="228600" rIns="0">
            <a:normAutofit/>
          </a:bodyPr>
          <a:lstStyle>
            <a:lvl1pPr marL="0" indent="0" algn="l">
              <a:spcBef>
                <a:spcPts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e Placeholder 3"/>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5" name="Footer Placeholder 4"/>
          <p:cNvSpPr>
            <a:spLocks noGrp="1"/>
          </p:cNvSpPr>
          <p:nvPr>
            <p:ph type="ftr" sz="quarter" idx="11"/>
          </p:nvPr>
        </p:nvSpPr>
        <p:spPr/>
        <p:txBody>
          <a:bodyPr/>
          <a:lstStyle/>
          <a:p>
            <a:endParaRPr lang="en-US">
              <a:solidFill>
                <a:srgbClr val="BDD7FF">
                  <a:lumMod val="75000"/>
                </a:srgbClr>
              </a:solidFill>
            </a:endParaRPr>
          </a:p>
        </p:txBody>
      </p:sp>
      <p:sp>
        <p:nvSpPr>
          <p:cNvPr id="6" name="Slide Number Placeholder 5"/>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20" name="Group 30"/>
          <p:cNvGrpSpPr>
            <a:grpSpLocks/>
          </p:cNvGrpSpPr>
          <p:nvPr/>
        </p:nvGrpSpPr>
        <p:grpSpPr bwMode="auto">
          <a:xfrm>
            <a:off x="658813" y="684214"/>
            <a:ext cx="1263650" cy="1379537"/>
            <a:chOff x="3293" y="737"/>
            <a:chExt cx="796" cy="867"/>
          </a:xfrm>
        </p:grpSpPr>
        <p:sp>
          <p:nvSpPr>
            <p:cNvPr id="21"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2"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3"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4"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5"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6"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7"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8"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29"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0"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1"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grpSp>
    </p:spTree>
    <p:extLst>
      <p:ext uri="{BB962C8B-B14F-4D97-AF65-F5344CB8AC3E}">
        <p14:creationId xmlns:p14="http://schemas.microsoft.com/office/powerpoint/2010/main" val="32130867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5" name="Footer Placeholder 4"/>
          <p:cNvSpPr>
            <a:spLocks noGrp="1"/>
          </p:cNvSpPr>
          <p:nvPr>
            <p:ph type="ftr" sz="quarter" idx="11"/>
          </p:nvPr>
        </p:nvSpPr>
        <p:spPr/>
        <p:txBody>
          <a:bodyPr/>
          <a:lstStyle/>
          <a:p>
            <a:endParaRPr lang="en-US">
              <a:solidFill>
                <a:srgbClr val="BDD7FF">
                  <a:lumMod val="75000"/>
                </a:srgbClr>
              </a:solidFill>
            </a:endParaRPr>
          </a:p>
        </p:txBody>
      </p:sp>
      <p:sp>
        <p:nvSpPr>
          <p:cNvPr id="6" name="Slide Number Placeholder 5"/>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150221410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316736" y="1673352"/>
            <a:ext cx="6528816"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5" name="Footer Placeholder 4"/>
          <p:cNvSpPr>
            <a:spLocks noGrp="1"/>
          </p:cNvSpPr>
          <p:nvPr>
            <p:ph type="ftr" sz="quarter" idx="11"/>
          </p:nvPr>
        </p:nvSpPr>
        <p:spPr/>
        <p:txBody>
          <a:bodyPr/>
          <a:lstStyle/>
          <a:p>
            <a:endParaRPr lang="en-US">
              <a:solidFill>
                <a:srgbClr val="BDD7FF">
                  <a:lumMod val="75000"/>
                </a:srgbClr>
              </a:solidFill>
            </a:endParaRPr>
          </a:p>
        </p:txBody>
      </p:sp>
      <p:sp>
        <p:nvSpPr>
          <p:cNvPr id="6" name="Slide Number Placeholder 5"/>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40683091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743200"/>
            <a:ext cx="7827264" cy="1371600"/>
          </a:xfrm>
        </p:spPr>
        <p:txBody>
          <a:bodyPr anchor="b" anchorCtr="0"/>
          <a:lstStyle>
            <a:lvl1pPr algn="l">
              <a:defRPr sz="36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8" y="4114800"/>
            <a:ext cx="7827264" cy="685800"/>
          </a:xfrm>
        </p:spPr>
        <p:txBody>
          <a:bodyPr anchor="t" anchorCtr="0"/>
          <a:lstStyle>
            <a:lvl1pPr marL="0" indent="0">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5" name="Footer Placeholder 4"/>
          <p:cNvSpPr>
            <a:spLocks noGrp="1"/>
          </p:cNvSpPr>
          <p:nvPr>
            <p:ph type="ftr" sz="quarter" idx="11"/>
          </p:nvPr>
        </p:nvSpPr>
        <p:spPr/>
        <p:txBody>
          <a:bodyPr/>
          <a:lstStyle/>
          <a:p>
            <a:endParaRPr lang="en-US">
              <a:solidFill>
                <a:srgbClr val="BDD7FF">
                  <a:lumMod val="75000"/>
                </a:srgbClr>
              </a:solidFill>
            </a:endParaRPr>
          </a:p>
        </p:txBody>
      </p:sp>
      <p:sp>
        <p:nvSpPr>
          <p:cNvPr id="6" name="Slide Number Placeholder 5"/>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35917009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6" name="Footer Placeholder 5"/>
          <p:cNvSpPr>
            <a:spLocks noGrp="1"/>
          </p:cNvSpPr>
          <p:nvPr>
            <p:ph type="ftr" sz="quarter" idx="11"/>
          </p:nvPr>
        </p:nvSpPr>
        <p:spPr/>
        <p:txBody>
          <a:bodyPr/>
          <a:lstStyle/>
          <a:p>
            <a:endParaRPr lang="en-US">
              <a:solidFill>
                <a:srgbClr val="BDD7FF">
                  <a:lumMod val="75000"/>
                </a:srgbClr>
              </a:solidFill>
            </a:endParaRPr>
          </a:p>
        </p:txBody>
      </p:sp>
      <p:sp>
        <p:nvSpPr>
          <p:cNvPr id="7" name="Slide Number Placeholder 6"/>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823316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8" name="Footer Placeholder 7"/>
          <p:cNvSpPr>
            <a:spLocks noGrp="1"/>
          </p:cNvSpPr>
          <p:nvPr>
            <p:ph type="ftr" sz="quarter" idx="11"/>
          </p:nvPr>
        </p:nvSpPr>
        <p:spPr/>
        <p:txBody>
          <a:bodyPr/>
          <a:lstStyle/>
          <a:p>
            <a:endParaRPr lang="en-US">
              <a:solidFill>
                <a:srgbClr val="BDD7FF">
                  <a:lumMod val="75000"/>
                </a:srgbClr>
              </a:solidFill>
            </a:endParaRPr>
          </a:p>
        </p:txBody>
      </p:sp>
      <p:sp>
        <p:nvSpPr>
          <p:cNvPr id="9" name="Slide Number Placeholder 8"/>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22" name="Group 21"/>
          <p:cNvGrpSpPr/>
          <p:nvPr/>
        </p:nvGrpSpPr>
        <p:grpSpPr>
          <a:xfrm>
            <a:off x="120650" y="6299200"/>
            <a:ext cx="420688" cy="458788"/>
            <a:chOff x="120650" y="6299200"/>
            <a:chExt cx="420688" cy="458788"/>
          </a:xfrm>
          <a:solidFill>
            <a:srgbClr val="FFFFFF"/>
          </a:solidFill>
        </p:grpSpPr>
        <p:sp>
          <p:nvSpPr>
            <p:cNvPr id="35"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6" name="Group 35"/>
            <p:cNvGrpSpPr/>
            <p:nvPr userDrawn="1"/>
          </p:nvGrpSpPr>
          <p:grpSpPr>
            <a:xfrm>
              <a:off x="120650" y="6299200"/>
              <a:ext cx="420688" cy="187326"/>
              <a:chOff x="120650" y="6299200"/>
              <a:chExt cx="420688" cy="187326"/>
            </a:xfrm>
            <a:grpFill/>
          </p:grpSpPr>
          <p:sp>
            <p:nvSpPr>
              <p:cNvPr id="37"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8"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9"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40"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41"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2"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3"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4"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5"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6"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8086267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4" name="Footer Placeholder 3"/>
          <p:cNvSpPr>
            <a:spLocks noGrp="1"/>
          </p:cNvSpPr>
          <p:nvPr>
            <p:ph type="ftr" sz="quarter" idx="11"/>
          </p:nvPr>
        </p:nvSpPr>
        <p:spPr/>
        <p:txBody>
          <a:bodyPr/>
          <a:lstStyle/>
          <a:p>
            <a:endParaRPr lang="en-US">
              <a:solidFill>
                <a:srgbClr val="BDD7FF">
                  <a:lumMod val="75000"/>
                </a:srgbClr>
              </a:solidFill>
            </a:endParaRPr>
          </a:p>
        </p:txBody>
      </p:sp>
      <p:sp>
        <p:nvSpPr>
          <p:cNvPr id="5" name="Slide Number Placeholder 4"/>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18" name="Group 17"/>
          <p:cNvGrpSpPr/>
          <p:nvPr/>
        </p:nvGrpSpPr>
        <p:grpSpPr>
          <a:xfrm>
            <a:off x="120650" y="6299200"/>
            <a:ext cx="420688" cy="458788"/>
            <a:chOff x="120650" y="6299200"/>
            <a:chExt cx="420688" cy="458788"/>
          </a:xfrm>
          <a:solidFill>
            <a:srgbClr val="FFFFFF"/>
          </a:solidFill>
        </p:grpSpPr>
        <p:sp>
          <p:nvSpPr>
            <p:cNvPr id="31"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2" name="Group 31"/>
            <p:cNvGrpSpPr/>
            <p:nvPr userDrawn="1"/>
          </p:nvGrpSpPr>
          <p:grpSpPr>
            <a:xfrm>
              <a:off x="120650" y="6299200"/>
              <a:ext cx="420688" cy="187326"/>
              <a:chOff x="120650" y="6299200"/>
              <a:chExt cx="420688" cy="187326"/>
            </a:xfrm>
            <a:grpFill/>
          </p:grpSpPr>
          <p:sp>
            <p:nvSpPr>
              <p:cNvPr id="33"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4"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5"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6"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7"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38"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39"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0"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1"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2"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373692928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3" name="Footer Placeholder 2"/>
          <p:cNvSpPr>
            <a:spLocks noGrp="1"/>
          </p:cNvSpPr>
          <p:nvPr>
            <p:ph type="ftr" sz="quarter" idx="11"/>
          </p:nvPr>
        </p:nvSpPr>
        <p:spPr/>
        <p:txBody>
          <a:bodyPr/>
          <a:lstStyle/>
          <a:p>
            <a:endParaRPr lang="en-US">
              <a:solidFill>
                <a:srgbClr val="BDD7FF">
                  <a:lumMod val="75000"/>
                </a:srgbClr>
              </a:solidFill>
            </a:endParaRPr>
          </a:p>
        </p:txBody>
      </p:sp>
      <p:sp>
        <p:nvSpPr>
          <p:cNvPr id="4" name="Slide Number Placeholder 3"/>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17" name="Group 16"/>
          <p:cNvGrpSpPr/>
          <p:nvPr/>
        </p:nvGrpSpPr>
        <p:grpSpPr>
          <a:xfrm>
            <a:off x="120650" y="6299200"/>
            <a:ext cx="420688" cy="458788"/>
            <a:chOff x="120650" y="6299200"/>
            <a:chExt cx="420688" cy="458788"/>
          </a:xfrm>
          <a:solidFill>
            <a:srgbClr val="FFFFFF"/>
          </a:solidFill>
        </p:grpSpPr>
        <p:sp>
          <p:nvSpPr>
            <p:cNvPr id="30"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1" name="Group 30"/>
            <p:cNvGrpSpPr/>
            <p:nvPr userDrawn="1"/>
          </p:nvGrpSpPr>
          <p:grpSpPr>
            <a:xfrm>
              <a:off x="120650" y="6299200"/>
              <a:ext cx="420688" cy="187326"/>
              <a:chOff x="120650" y="6299200"/>
              <a:chExt cx="420688" cy="187326"/>
            </a:xfrm>
            <a:grpFill/>
          </p:grpSpPr>
          <p:sp>
            <p:nvSpPr>
              <p:cNvPr id="32"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3"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4"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5"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6"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37"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38"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39"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0"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1"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40732244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6" name="Footer Placeholder 5"/>
          <p:cNvSpPr>
            <a:spLocks noGrp="1"/>
          </p:cNvSpPr>
          <p:nvPr>
            <p:ph type="ftr" sz="quarter" idx="11"/>
          </p:nvPr>
        </p:nvSpPr>
        <p:spPr/>
        <p:txBody>
          <a:bodyPr/>
          <a:lstStyle/>
          <a:p>
            <a:endParaRPr lang="en-US">
              <a:solidFill>
                <a:srgbClr val="BDD7FF">
                  <a:lumMod val="75000"/>
                </a:srgbClr>
              </a:solidFill>
            </a:endParaRPr>
          </a:p>
        </p:txBody>
      </p:sp>
      <p:sp>
        <p:nvSpPr>
          <p:cNvPr id="7" name="Slide Number Placeholder 6"/>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177668089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6" name="Footer Placeholder 5"/>
          <p:cNvSpPr>
            <a:spLocks noGrp="1"/>
          </p:cNvSpPr>
          <p:nvPr>
            <p:ph type="ftr" sz="quarter" idx="11"/>
          </p:nvPr>
        </p:nvSpPr>
        <p:spPr/>
        <p:txBody>
          <a:bodyPr/>
          <a:lstStyle/>
          <a:p>
            <a:endParaRPr lang="en-US">
              <a:solidFill>
                <a:srgbClr val="BDD7FF">
                  <a:lumMod val="75000"/>
                </a:srgbClr>
              </a:solidFill>
            </a:endParaRPr>
          </a:p>
        </p:txBody>
      </p:sp>
      <p:sp>
        <p:nvSpPr>
          <p:cNvPr id="7" name="Slide Number Placeholder 6"/>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black"/>
                </a:solidFill>
              </a:endParaRPr>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black"/>
                  </a:solidFill>
                </a:endParaRPr>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black"/>
                  </a:solidFill>
                </a:endParaRPr>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black"/>
                  </a:solidFill>
                </a:endParaRPr>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black"/>
                  </a:solidFill>
                </a:endParaRPr>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black"/>
                  </a:solidFill>
                </a:endParaRPr>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black"/>
                  </a:solidFill>
                </a:endParaRPr>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black"/>
                  </a:solidFill>
                </a:endParaRPr>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black"/>
                  </a:solidFill>
                </a:endParaRPr>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black"/>
                  </a:solidFill>
                </a:endParaRPr>
              </a:p>
            </p:txBody>
          </p:sp>
        </p:grpSp>
      </p:grpSp>
    </p:spTree>
    <p:extLst>
      <p:ext uri="{BB962C8B-B14F-4D97-AF65-F5344CB8AC3E}">
        <p14:creationId xmlns:p14="http://schemas.microsoft.com/office/powerpoint/2010/main" val="420577365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4" name="Footer Placeholder 3"/>
          <p:cNvSpPr>
            <a:spLocks noGrp="1"/>
          </p:cNvSpPr>
          <p:nvPr>
            <p:ph type="ftr" sz="quarter" idx="11"/>
          </p:nvPr>
        </p:nvSpPr>
        <p:spPr/>
        <p:txBody>
          <a:bodyPr/>
          <a:lstStyle/>
          <a:p>
            <a:endParaRPr lang="en-US">
              <a:solidFill>
                <a:srgbClr val="BDD7FF">
                  <a:lumMod val="75000"/>
                </a:srgbClr>
              </a:solidFill>
            </a:endParaRPr>
          </a:p>
        </p:txBody>
      </p:sp>
      <p:sp>
        <p:nvSpPr>
          <p:cNvPr id="5" name="Slide Number Placeholder 4"/>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grpSp>
        <p:nvGrpSpPr>
          <p:cNvPr id="32" name="Group 30"/>
          <p:cNvGrpSpPr>
            <a:grpSpLocks/>
          </p:cNvGrpSpPr>
          <p:nvPr/>
        </p:nvGrpSpPr>
        <p:grpSpPr bwMode="auto">
          <a:xfrm>
            <a:off x="3940177" y="684214"/>
            <a:ext cx="1263650" cy="1379537"/>
            <a:chOff x="3293" y="737"/>
            <a:chExt cx="796" cy="867"/>
          </a:xfrm>
        </p:grpSpPr>
        <p:sp>
          <p:nvSpPr>
            <p:cNvPr id="33"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0046AD"/>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4"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5"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6"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7"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8"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39"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40"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41"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42"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sp>
          <p:nvSpPr>
            <p:cNvPr id="43"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000000"/>
            </a:solid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solidFill>
                  <a:prstClr val="black"/>
                </a:solidFill>
              </a:endParaRPr>
            </a:p>
          </p:txBody>
        </p:sp>
      </p:grpSp>
    </p:spTree>
    <p:extLst>
      <p:ext uri="{BB962C8B-B14F-4D97-AF65-F5344CB8AC3E}">
        <p14:creationId xmlns:p14="http://schemas.microsoft.com/office/powerpoint/2010/main" val="20532795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5" name="Footer Placeholder 4"/>
          <p:cNvSpPr>
            <a:spLocks noGrp="1"/>
          </p:cNvSpPr>
          <p:nvPr>
            <p:ph type="ftr" sz="quarter" idx="11"/>
          </p:nvPr>
        </p:nvSpPr>
        <p:spPr/>
        <p:txBody>
          <a:bodyPr/>
          <a:lstStyle/>
          <a:p>
            <a:endParaRPr lang="en-US">
              <a:solidFill>
                <a:srgbClr val="BDD7FF">
                  <a:lumMod val="75000"/>
                </a:srgbClr>
              </a:solidFill>
            </a:endParaRPr>
          </a:p>
        </p:txBody>
      </p:sp>
      <p:sp>
        <p:nvSpPr>
          <p:cNvPr id="6" name="Slide Number Placeholder 5"/>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spTree>
    <p:extLst>
      <p:ext uri="{BB962C8B-B14F-4D97-AF65-F5344CB8AC3E}">
        <p14:creationId xmlns:p14="http://schemas.microsoft.com/office/powerpoint/2010/main" val="44099825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5" name="Footer Placeholder 4"/>
          <p:cNvSpPr>
            <a:spLocks noGrp="1"/>
          </p:cNvSpPr>
          <p:nvPr>
            <p:ph type="ftr" sz="quarter" idx="11"/>
          </p:nvPr>
        </p:nvSpPr>
        <p:spPr/>
        <p:txBody>
          <a:bodyPr/>
          <a:lstStyle/>
          <a:p>
            <a:endParaRPr lang="en-US">
              <a:solidFill>
                <a:srgbClr val="BDD7FF">
                  <a:lumMod val="75000"/>
                </a:srgbClr>
              </a:solidFill>
            </a:endParaRPr>
          </a:p>
        </p:txBody>
      </p:sp>
      <p:sp>
        <p:nvSpPr>
          <p:cNvPr id="6" name="Slide Number Placeholder 5"/>
          <p:cNvSpPr>
            <a:spLocks noGrp="1"/>
          </p:cNvSpPr>
          <p:nvPr>
            <p:ph type="sldNum" sz="quarter" idx="12"/>
          </p:nvPr>
        </p:nvSpPr>
        <p:spPr/>
        <p:txBody>
          <a:body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spTree>
    <p:extLst>
      <p:ext uri="{BB962C8B-B14F-4D97-AF65-F5344CB8AC3E}">
        <p14:creationId xmlns:p14="http://schemas.microsoft.com/office/powerpoint/2010/main" val="7684387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p:cNvSpPr/>
          <p:nvPr/>
        </p:nvSpPr>
        <p:spPr>
          <a:xfrm>
            <a:off x="0" y="6172200"/>
            <a:ext cx="914400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46AD"/>
              </a:solidFill>
            </a:endParaRPr>
          </a:p>
        </p:txBody>
      </p:sp>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58368" y="1371600"/>
            <a:ext cx="7827264" cy="4800600"/>
          </a:xfrm>
          <a:prstGeom prst="rect">
            <a:avLst/>
          </a:prstGeom>
        </p:spPr>
        <p:txBody>
          <a:bodyPr vert="horz" lIns="0" tIns="228600" rIns="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485632" y="6528816"/>
            <a:ext cx="658368" cy="109728"/>
          </a:xfrm>
          <a:prstGeom prst="rect">
            <a:avLst/>
          </a:prstGeom>
        </p:spPr>
        <p:txBody>
          <a:bodyPr vert="horz" lIns="91440" tIns="0" rIns="91440" bIns="0" rtlCol="0" anchor="ctr"/>
          <a:lstStyle>
            <a:lvl1pPr algn="r">
              <a:defRPr sz="700">
                <a:solidFill>
                  <a:schemeClr val="bg2">
                    <a:lumMod val="75000"/>
                  </a:schemeClr>
                </a:solidFill>
              </a:defRPr>
            </a:lvl1pPr>
          </a:lstStyle>
          <a:p>
            <a:fld id="{7968A8E0-C589-4C8E-B588-6DF5CA22A405}" type="datetimeFigureOut">
              <a:rPr lang="en-US" smtClean="0">
                <a:solidFill>
                  <a:srgbClr val="BDD7FF">
                    <a:lumMod val="75000"/>
                  </a:srgbClr>
                </a:solidFill>
              </a:rPr>
              <a:pPr/>
              <a:t>10/7/2019</a:t>
            </a:fld>
            <a:endParaRPr lang="en-US">
              <a:solidFill>
                <a:srgbClr val="BDD7FF">
                  <a:lumMod val="75000"/>
                </a:srgbClr>
              </a:solidFill>
            </a:endParaRPr>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720" rIns="0" bIns="0" rtlCol="0" anchor="t" anchorCtr="0"/>
          <a:lstStyle>
            <a:lvl1pPr algn="r">
              <a:lnSpc>
                <a:spcPct val="90000"/>
              </a:lnSpc>
              <a:defRPr sz="1200">
                <a:solidFill>
                  <a:schemeClr val="bg2">
                    <a:lumMod val="75000"/>
                  </a:schemeClr>
                </a:solidFill>
              </a:defRPr>
            </a:lvl1pPr>
          </a:lstStyle>
          <a:p>
            <a:endParaRPr lang="en-US">
              <a:solidFill>
                <a:srgbClr val="BDD7FF">
                  <a:lumMod val="75000"/>
                </a:srgbClr>
              </a:solidFill>
            </a:endParaRPr>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75000"/>
                  </a:schemeClr>
                </a:solidFill>
              </a:defRPr>
            </a:lvl1pPr>
          </a:lstStyle>
          <a:p>
            <a:fld id="{B41E5585-1FEC-4D1C-ABA8-BD8AEDECCCC8}" type="slidenum">
              <a:rPr lang="en-US" smtClean="0">
                <a:solidFill>
                  <a:srgbClr val="BDD7FF">
                    <a:lumMod val="75000"/>
                  </a:srgbClr>
                </a:solidFill>
              </a:rPr>
              <a:pPr/>
              <a:t>‹#›</a:t>
            </a:fld>
            <a:endParaRPr lang="en-US">
              <a:solidFill>
                <a:srgbClr val="BDD7FF">
                  <a:lumMod val="75000"/>
                </a:srgbClr>
              </a:solidFill>
            </a:endParaRPr>
          </a:p>
        </p:txBody>
      </p:sp>
      <p:sp>
        <p:nvSpPr>
          <p:cNvPr id="7" name="TextBox 6"/>
          <p:cNvSpPr txBox="1"/>
          <p:nvPr/>
        </p:nvSpPr>
        <p:spPr>
          <a:xfrm>
            <a:off x="7010400" y="6657951"/>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BDD7FF">
                    <a:lumMod val="75000"/>
                  </a:srgbClr>
                </a:solidFill>
              </a:rPr>
              <a:t>©2012 MFMER  |  slide-</a:t>
            </a:r>
            <a:fld id="{D445C29B-035B-48ED-941F-A66A11A8A322}" type="slidenum">
              <a:rPr lang="en-US" sz="700" smtClean="0">
                <a:solidFill>
                  <a:srgbClr val="BDD7FF">
                    <a:lumMod val="75000"/>
                  </a:srgbClr>
                </a:solidFill>
              </a:rPr>
              <a:pPr/>
              <a:t>‹#›</a:t>
            </a:fld>
            <a:endParaRPr lang="en-US" sz="700" dirty="0" smtClean="0">
              <a:solidFill>
                <a:srgbClr val="BDD7FF">
                  <a:lumMod val="75000"/>
                </a:srgbClr>
              </a:solidFill>
            </a:endParaRPr>
          </a:p>
        </p:txBody>
      </p:sp>
    </p:spTree>
    <p:extLst>
      <p:ext uri="{BB962C8B-B14F-4D97-AF65-F5344CB8AC3E}">
        <p14:creationId xmlns:p14="http://schemas.microsoft.com/office/powerpoint/2010/main" val="3159582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500"/>
        </a:spcBef>
        <a:buClr>
          <a:schemeClr val="tx2"/>
        </a:buClr>
        <a:buFont typeface="Arial" pitchFamily="34" charset="0"/>
        <a:buChar char="•"/>
        <a:defRPr sz="2800" kern="1200">
          <a:solidFill>
            <a:schemeClr val="tx1"/>
          </a:solidFill>
          <a:latin typeface="+mn-lt"/>
          <a:ea typeface="+mn-ea"/>
          <a:cs typeface="+mn-cs"/>
        </a:defRPr>
      </a:lvl1pPr>
      <a:lvl2pPr marL="692150" indent="-234950" algn="l" defTabSz="914400" rtl="0" eaLnBrk="1" latinLnBrk="0" hangingPunct="1">
        <a:lnSpc>
          <a:spcPct val="90000"/>
        </a:lnSpc>
        <a:spcBef>
          <a:spcPts val="600"/>
        </a:spcBef>
        <a:buClr>
          <a:schemeClr val="tx2">
            <a:lumMod val="40000"/>
            <a:lumOff val="60000"/>
          </a:schemeClr>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Clr>
          <a:schemeClr val="tx2">
            <a:lumMod val="40000"/>
            <a:lumOff val="60000"/>
          </a:schemeClr>
        </a:buClr>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Clr>
          <a:schemeClr val="tx2">
            <a:lumMod val="40000"/>
            <a:lumOff val="60000"/>
          </a:schemeClr>
        </a:buClr>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Clr>
          <a:schemeClr val="tx2">
            <a:lumMod val="40000"/>
            <a:lumOff val="60000"/>
          </a:schemeClr>
        </a:buClr>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depressiondecisionaid.mayoclinic.org/"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Antidepressant Shared Decisions</a:t>
            </a:r>
            <a:endParaRPr lang="en-US" dirty="0"/>
          </a:p>
        </p:txBody>
      </p:sp>
      <p:sp>
        <p:nvSpPr>
          <p:cNvPr id="3" name="Subtitle 2"/>
          <p:cNvSpPr>
            <a:spLocks noGrp="1"/>
          </p:cNvSpPr>
          <p:nvPr>
            <p:ph type="subTitle" idx="1"/>
          </p:nvPr>
        </p:nvSpPr>
        <p:spPr/>
        <p:txBody>
          <a:bodyPr/>
          <a:lstStyle/>
          <a:p>
            <a:r>
              <a:rPr lang="en-US" dirty="0" smtClean="0"/>
              <a:t>Mark Williams, MD</a:t>
            </a:r>
            <a:endParaRPr lang="en-US" dirty="0"/>
          </a:p>
        </p:txBody>
      </p:sp>
    </p:spTree>
    <p:extLst>
      <p:ext uri="{BB962C8B-B14F-4D97-AF65-F5344CB8AC3E}">
        <p14:creationId xmlns:p14="http://schemas.microsoft.com/office/powerpoint/2010/main" val="3364406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153400" cy="1371600"/>
          </a:xfrm>
        </p:spPr>
        <p:txBody>
          <a:bodyPr/>
          <a:lstStyle/>
          <a:p>
            <a:r>
              <a:rPr lang="en-US" dirty="0" smtClean="0"/>
              <a:t>Why Shared Decision Tool on Antidepressants?</a:t>
            </a:r>
            <a:endParaRPr lang="en-US" dirty="0"/>
          </a:p>
        </p:txBody>
      </p:sp>
      <p:sp>
        <p:nvSpPr>
          <p:cNvPr id="3" name="Content Placeholder 2"/>
          <p:cNvSpPr>
            <a:spLocks noGrp="1"/>
          </p:cNvSpPr>
          <p:nvPr>
            <p:ph idx="1"/>
          </p:nvPr>
        </p:nvSpPr>
        <p:spPr>
          <a:xfrm>
            <a:off x="685800" y="1219200"/>
            <a:ext cx="7827264" cy="4800600"/>
          </a:xfrm>
        </p:spPr>
        <p:txBody>
          <a:bodyPr/>
          <a:lstStyle/>
          <a:p>
            <a:r>
              <a:rPr lang="en-US" dirty="0" smtClean="0"/>
              <a:t>Depression a common and disabling problem</a:t>
            </a:r>
          </a:p>
          <a:p>
            <a:pPr lvl="1"/>
            <a:r>
              <a:rPr lang="en-US" dirty="0" smtClean="0"/>
              <a:t>10% of primary care population</a:t>
            </a:r>
          </a:p>
          <a:p>
            <a:pPr lvl="1"/>
            <a:r>
              <a:rPr lang="en-US" dirty="0" smtClean="0"/>
              <a:t>Among top reasons for disability worldwide</a:t>
            </a:r>
          </a:p>
          <a:p>
            <a:r>
              <a:rPr lang="en-US" dirty="0" smtClean="0"/>
              <a:t>Depression highly stigmatized and poorly defined</a:t>
            </a:r>
          </a:p>
          <a:p>
            <a:r>
              <a:rPr lang="en-US" dirty="0" smtClean="0"/>
              <a:t>Evidence and information on antidepressants highly impacted by manufacturer data plus reports in popular press</a:t>
            </a:r>
          </a:p>
          <a:p>
            <a:r>
              <a:rPr lang="en-US" dirty="0" smtClean="0"/>
              <a:t>No clear front-runner among antidepressants for first time use.</a:t>
            </a:r>
          </a:p>
          <a:p>
            <a:endParaRPr lang="en-US" dirty="0" smtClean="0"/>
          </a:p>
        </p:txBody>
      </p:sp>
    </p:spTree>
    <p:extLst>
      <p:ext uri="{BB962C8B-B14F-4D97-AF65-F5344CB8AC3E}">
        <p14:creationId xmlns:p14="http://schemas.microsoft.com/office/powerpoint/2010/main" val="1880187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76201"/>
            <a:ext cx="5713334"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6200" y="484094"/>
            <a:ext cx="3166636" cy="461665"/>
          </a:xfrm>
          <a:prstGeom prst="rect">
            <a:avLst/>
          </a:prstGeom>
          <a:noFill/>
        </p:spPr>
        <p:txBody>
          <a:bodyPr wrap="none" rtlCol="0">
            <a:spAutoFit/>
          </a:bodyPr>
          <a:lstStyle/>
          <a:p>
            <a:r>
              <a:rPr lang="en-US" sz="2400" dirty="0" smtClean="0"/>
              <a:t>Unrealistic expectations</a:t>
            </a:r>
            <a:endParaRPr lang="en-US" sz="2400" dirty="0"/>
          </a:p>
        </p:txBody>
      </p:sp>
      <p:sp>
        <p:nvSpPr>
          <p:cNvPr id="3" name="TextBox 2"/>
          <p:cNvSpPr txBox="1"/>
          <p:nvPr/>
        </p:nvSpPr>
        <p:spPr>
          <a:xfrm>
            <a:off x="297053" y="4419602"/>
            <a:ext cx="2743200" cy="1200329"/>
          </a:xfrm>
          <a:prstGeom prst="rect">
            <a:avLst/>
          </a:prstGeom>
          <a:noFill/>
        </p:spPr>
        <p:txBody>
          <a:bodyPr wrap="square" rtlCol="0">
            <a:spAutoFit/>
          </a:bodyPr>
          <a:lstStyle/>
          <a:p>
            <a:r>
              <a:rPr lang="en-US" dirty="0" smtClean="0"/>
              <a:t>https://www.theonion.com/antidepressant-can-t-believe-it-s-expected-to-fix-this-1819577122</a:t>
            </a:r>
            <a:endParaRPr lang="en-US"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994" y="945759"/>
            <a:ext cx="2438400" cy="3335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1693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a:t>
            </a:r>
            <a:endParaRPr lang="en-US" dirty="0"/>
          </a:p>
        </p:txBody>
      </p:sp>
      <p:sp>
        <p:nvSpPr>
          <p:cNvPr id="3" name="Content Placeholder 2"/>
          <p:cNvSpPr>
            <a:spLocks noGrp="1"/>
          </p:cNvSpPr>
          <p:nvPr>
            <p:ph idx="1"/>
          </p:nvPr>
        </p:nvSpPr>
        <p:spPr/>
        <p:txBody>
          <a:bodyPr/>
          <a:lstStyle/>
          <a:p>
            <a:r>
              <a:rPr lang="en-US" dirty="0" smtClean="0"/>
              <a:t>Synthesize clinical evidence and develop a tool to refine based on feedback by stakeholders.</a:t>
            </a:r>
          </a:p>
          <a:p>
            <a:pPr lvl="1"/>
            <a:r>
              <a:rPr lang="en-US" dirty="0" smtClean="0"/>
              <a:t>AHRQ synthesis of evidence </a:t>
            </a:r>
          </a:p>
          <a:p>
            <a:pPr lvl="1"/>
            <a:r>
              <a:rPr lang="en-US" dirty="0" smtClean="0"/>
              <a:t>Psychiatry, primary care, patients, and health plan representatives</a:t>
            </a:r>
          </a:p>
          <a:p>
            <a:r>
              <a:rPr lang="en-US" dirty="0" smtClean="0"/>
              <a:t>Clustered practical randomized trial</a:t>
            </a:r>
          </a:p>
          <a:p>
            <a:pPr lvl="1"/>
            <a:r>
              <a:rPr lang="en-US" dirty="0" smtClean="0"/>
              <a:t>Enroll clinicians and patients to use the tool</a:t>
            </a:r>
            <a:endParaRPr lang="en-US" dirty="0"/>
          </a:p>
          <a:p>
            <a:pPr lvl="1"/>
            <a:r>
              <a:rPr lang="en-US" dirty="0" smtClean="0"/>
              <a:t>Observe their encounters </a:t>
            </a:r>
          </a:p>
          <a:p>
            <a:pPr lvl="1"/>
            <a:r>
              <a:rPr lang="en-US" dirty="0" smtClean="0"/>
              <a:t>Review taped observations</a:t>
            </a:r>
            <a:endParaRPr lang="en-US" dirty="0"/>
          </a:p>
        </p:txBody>
      </p:sp>
    </p:spTree>
    <p:extLst>
      <p:ext uri="{BB962C8B-B14F-4D97-AF65-F5344CB8AC3E}">
        <p14:creationId xmlns:p14="http://schemas.microsoft.com/office/powerpoint/2010/main" val="330099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C:\Users\klf18\AppData\Local\Microsoft\Windows\Temporary Internet Files\Content.Outlook\VRG31QF2\Depression Choic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838200"/>
            <a:ext cx="5650992" cy="3182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3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365" y="2773006"/>
            <a:ext cx="5821299" cy="3268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4" name="Text Box 4"/>
          <p:cNvSpPr txBox="1">
            <a:spLocks noChangeArrowheads="1"/>
          </p:cNvSpPr>
          <p:nvPr/>
        </p:nvSpPr>
        <p:spPr bwMode="auto">
          <a:xfrm>
            <a:off x="152400" y="174314"/>
            <a:ext cx="83426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800" dirty="0">
                <a:solidFill>
                  <a:srgbClr val="000000"/>
                </a:solidFill>
              </a:rPr>
              <a:t>Depression Decision </a:t>
            </a:r>
            <a:r>
              <a:rPr lang="en-US" altLang="en-US" sz="2800" dirty="0" smtClean="0">
                <a:solidFill>
                  <a:srgbClr val="000000"/>
                </a:solidFill>
              </a:rPr>
              <a:t>Aid </a:t>
            </a:r>
            <a:r>
              <a:rPr lang="en-US" altLang="en-US" sz="2800" dirty="0">
                <a:solidFill>
                  <a:srgbClr val="000000"/>
                </a:solidFill>
              </a:rPr>
              <a:t>for </a:t>
            </a:r>
            <a:r>
              <a:rPr lang="en-US" altLang="en-US" sz="2800" dirty="0" smtClean="0">
                <a:solidFill>
                  <a:srgbClr val="000000"/>
                </a:solidFill>
              </a:rPr>
              <a:t>Choosing </a:t>
            </a:r>
            <a:r>
              <a:rPr lang="en-US" altLang="en-US" sz="2800" dirty="0">
                <a:solidFill>
                  <a:srgbClr val="000000"/>
                </a:solidFill>
              </a:rPr>
              <a:t>an </a:t>
            </a:r>
            <a:r>
              <a:rPr lang="en-US" altLang="en-US" sz="2800" dirty="0" smtClean="0">
                <a:solidFill>
                  <a:srgbClr val="000000"/>
                </a:solidFill>
              </a:rPr>
              <a:t>Antidepressant</a:t>
            </a:r>
            <a:endParaRPr lang="en-US" altLang="en-US" sz="2800" dirty="0">
              <a:solidFill>
                <a:srgbClr val="000000"/>
              </a:solidFill>
            </a:endParaRPr>
          </a:p>
        </p:txBody>
      </p:sp>
      <p:sp>
        <p:nvSpPr>
          <p:cNvPr id="2" name="TextBox 1"/>
          <p:cNvSpPr txBox="1"/>
          <p:nvPr/>
        </p:nvSpPr>
        <p:spPr>
          <a:xfrm>
            <a:off x="1075765" y="6172202"/>
            <a:ext cx="6781800" cy="769441"/>
          </a:xfrm>
          <a:prstGeom prst="rect">
            <a:avLst/>
          </a:prstGeom>
          <a:noFill/>
        </p:spPr>
        <p:txBody>
          <a:bodyPr wrap="square" rtlCol="0">
            <a:spAutoFit/>
          </a:bodyPr>
          <a:lstStyle/>
          <a:p>
            <a:r>
              <a:rPr lang="en-US" sz="1100" dirty="0" smtClean="0">
                <a:solidFill>
                  <a:srgbClr val="FFFF00"/>
                </a:solidFill>
              </a:rPr>
              <a:t>Synthesis of evidence from </a:t>
            </a:r>
            <a:r>
              <a:rPr lang="en-US" sz="1100" b="1" dirty="0">
                <a:solidFill>
                  <a:srgbClr val="FFFF00"/>
                </a:solidFill>
              </a:rPr>
              <a:t>Comparative Effectiveness of Second Generation Antidepressants in the Pharmacologic Treatment of Adult </a:t>
            </a:r>
            <a:r>
              <a:rPr lang="en-US" sz="1100" b="1" dirty="0" smtClean="0">
                <a:solidFill>
                  <a:srgbClr val="FFFF00"/>
                </a:solidFill>
              </a:rPr>
              <a:t>Depression by AHRQ https://effectivehealthcare.ahrq.gov/topics/antidepressants-update/research-protocol</a:t>
            </a:r>
            <a:endParaRPr lang="en-US" sz="1100" b="1" dirty="0">
              <a:solidFill>
                <a:srgbClr val="FFFF00"/>
              </a:solidFill>
            </a:endParaRPr>
          </a:p>
          <a:p>
            <a:endParaRPr lang="en-US" sz="1100" dirty="0">
              <a:solidFill>
                <a:srgbClr val="FFFF00"/>
              </a:solidFill>
            </a:endParaRPr>
          </a:p>
        </p:txBody>
      </p:sp>
      <p:sp>
        <p:nvSpPr>
          <p:cNvPr id="3" name="TextBox 2"/>
          <p:cNvSpPr txBox="1"/>
          <p:nvPr/>
        </p:nvSpPr>
        <p:spPr>
          <a:xfrm>
            <a:off x="381000" y="990601"/>
            <a:ext cx="2209800" cy="1477328"/>
          </a:xfrm>
          <a:prstGeom prst="rect">
            <a:avLst/>
          </a:prstGeom>
          <a:noFill/>
          <a:ln>
            <a:solidFill>
              <a:schemeClr val="accent1"/>
            </a:solidFill>
          </a:ln>
        </p:spPr>
        <p:txBody>
          <a:bodyPr wrap="square" rtlCol="0">
            <a:spAutoFit/>
          </a:bodyPr>
          <a:lstStyle/>
          <a:p>
            <a:r>
              <a:rPr lang="en-US" dirty="0" smtClean="0"/>
              <a:t>Starting point of use of the tool is choosing a medicine.</a:t>
            </a:r>
          </a:p>
          <a:p>
            <a:r>
              <a:rPr lang="en-US" dirty="0" smtClean="0"/>
              <a:t>Not about diagnosis or other options</a:t>
            </a:r>
            <a:endParaRPr lang="en-US" dirty="0"/>
          </a:p>
        </p:txBody>
      </p:sp>
    </p:spTree>
    <p:extLst>
      <p:ext uri="{BB962C8B-B14F-4D97-AF65-F5344CB8AC3E}">
        <p14:creationId xmlns:p14="http://schemas.microsoft.com/office/powerpoint/2010/main" val="2435105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827264" cy="1371600"/>
          </a:xfrm>
        </p:spPr>
        <p:txBody>
          <a:bodyPr/>
          <a:lstStyle/>
          <a:p>
            <a:r>
              <a:rPr lang="en-US" dirty="0" smtClean="0"/>
              <a:t>Using the </a:t>
            </a:r>
            <a:r>
              <a:rPr lang="en-US" dirty="0" smtClean="0"/>
              <a:t>Cards</a:t>
            </a:r>
            <a:endParaRPr lang="en-US" dirty="0"/>
          </a:p>
        </p:txBody>
      </p:sp>
      <p:sp>
        <p:nvSpPr>
          <p:cNvPr id="3" name="Content Placeholder 2"/>
          <p:cNvSpPr>
            <a:spLocks noGrp="1"/>
          </p:cNvSpPr>
          <p:nvPr>
            <p:ph idx="1"/>
          </p:nvPr>
        </p:nvSpPr>
        <p:spPr>
          <a:xfrm>
            <a:off x="457200" y="1371600"/>
            <a:ext cx="8153400" cy="4800600"/>
          </a:xfrm>
        </p:spPr>
        <p:txBody>
          <a:bodyPr/>
          <a:lstStyle/>
          <a:p>
            <a:r>
              <a:rPr lang="en-US" dirty="0" smtClean="0"/>
              <a:t>Advantages</a:t>
            </a:r>
          </a:p>
          <a:p>
            <a:pPr lvl="1"/>
            <a:r>
              <a:rPr lang="en-US" dirty="0" smtClean="0"/>
              <a:t>Information easy to understand, and neutral in regards to drug company</a:t>
            </a:r>
          </a:p>
          <a:p>
            <a:pPr lvl="1"/>
            <a:r>
              <a:rPr lang="en-US" dirty="0" smtClean="0"/>
              <a:t>Helps to get everyone on the same page and check assumptions</a:t>
            </a:r>
          </a:p>
          <a:p>
            <a:r>
              <a:rPr lang="en-US" dirty="0" smtClean="0"/>
              <a:t>Challenges</a:t>
            </a:r>
          </a:p>
          <a:p>
            <a:pPr lvl="1"/>
            <a:r>
              <a:rPr lang="en-US" dirty="0" smtClean="0"/>
              <a:t>Where to put them?</a:t>
            </a:r>
          </a:p>
          <a:p>
            <a:pPr lvl="1"/>
            <a:r>
              <a:rPr lang="en-US" dirty="0" smtClean="0"/>
              <a:t>Patient </a:t>
            </a:r>
            <a:r>
              <a:rPr lang="en-US" dirty="0" smtClean="0"/>
              <a:t>present for other things – brief </a:t>
            </a:r>
            <a:r>
              <a:rPr lang="en-US" dirty="0" smtClean="0"/>
              <a:t>visits</a:t>
            </a:r>
          </a:p>
          <a:p>
            <a:pPr lvl="1"/>
            <a:r>
              <a:rPr lang="en-US" dirty="0" smtClean="0"/>
              <a:t>Patients may have been on other drugs</a:t>
            </a:r>
            <a:endParaRPr lang="en-US" dirty="0" smtClean="0"/>
          </a:p>
        </p:txBody>
      </p:sp>
    </p:spTree>
    <p:extLst>
      <p:ext uri="{BB962C8B-B14F-4D97-AF65-F5344CB8AC3E}">
        <p14:creationId xmlns:p14="http://schemas.microsoft.com/office/powerpoint/2010/main" val="2475144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246357"/>
            <a:ext cx="4319516" cy="369332"/>
          </a:xfrm>
          <a:prstGeom prst="rect">
            <a:avLst/>
          </a:prstGeom>
        </p:spPr>
        <p:txBody>
          <a:bodyPr wrap="none">
            <a:spAutoFit/>
          </a:bodyPr>
          <a:lstStyle/>
          <a:p>
            <a:r>
              <a:rPr lang="en-US" u="sng" dirty="0" smtClean="0">
                <a:hlinkClick r:id="rId2"/>
              </a:rPr>
              <a:t>http://depressiondecisionaid.mayoclinic.org</a:t>
            </a:r>
            <a:endParaRPr lang="en-US" dirty="0"/>
          </a:p>
        </p:txBody>
      </p:sp>
      <p:sp>
        <p:nvSpPr>
          <p:cNvPr id="3" name="TextBox 2"/>
          <p:cNvSpPr txBox="1"/>
          <p:nvPr/>
        </p:nvSpPr>
        <p:spPr>
          <a:xfrm>
            <a:off x="228600" y="228600"/>
            <a:ext cx="6705600" cy="584775"/>
          </a:xfrm>
          <a:prstGeom prst="rect">
            <a:avLst/>
          </a:prstGeom>
          <a:noFill/>
        </p:spPr>
        <p:txBody>
          <a:bodyPr wrap="square" rtlCol="0">
            <a:spAutoFit/>
          </a:bodyPr>
          <a:lstStyle/>
          <a:p>
            <a:r>
              <a:rPr lang="en-US" sz="3200" dirty="0" smtClean="0"/>
              <a:t>On-line version</a:t>
            </a:r>
            <a:endParaRPr lang="en-US" sz="32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6772" y="914400"/>
            <a:ext cx="6326666" cy="4995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8994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with this Particular Area</a:t>
            </a:r>
            <a:endParaRPr lang="en-US" dirty="0"/>
          </a:p>
        </p:txBody>
      </p:sp>
      <p:sp>
        <p:nvSpPr>
          <p:cNvPr id="3" name="Content Placeholder 2"/>
          <p:cNvSpPr>
            <a:spLocks noGrp="1"/>
          </p:cNvSpPr>
          <p:nvPr>
            <p:ph idx="1"/>
          </p:nvPr>
        </p:nvSpPr>
        <p:spPr/>
        <p:txBody>
          <a:bodyPr/>
          <a:lstStyle/>
          <a:p>
            <a:r>
              <a:rPr lang="en-US" dirty="0" smtClean="0"/>
              <a:t>Depression is a complicated problem stuffed into a 15 minute visit.</a:t>
            </a:r>
            <a:endParaRPr lang="en-US" dirty="0"/>
          </a:p>
          <a:p>
            <a:pPr lvl="1"/>
            <a:r>
              <a:rPr lang="en-US" dirty="0" smtClean="0"/>
              <a:t>How to avoid over-simplifying but prescribing an antidepressant when not really needed?</a:t>
            </a:r>
          </a:p>
          <a:p>
            <a:r>
              <a:rPr lang="en-US" dirty="0" smtClean="0"/>
              <a:t>About 50% of patients do not take the medication prescribed.  Seems like following up is key but access to the primary care follow up is an issue.</a:t>
            </a:r>
          </a:p>
          <a:p>
            <a:r>
              <a:rPr lang="en-US" dirty="0" smtClean="0"/>
              <a:t>The relationship between the provider and the patient is often as therapeutic as whatever treatment is offered—how to encourage that?</a:t>
            </a:r>
          </a:p>
        </p:txBody>
      </p:sp>
    </p:spTree>
    <p:extLst>
      <p:ext uri="{BB962C8B-B14F-4D97-AF65-F5344CB8AC3E}">
        <p14:creationId xmlns:p14="http://schemas.microsoft.com/office/powerpoint/2010/main" val="4150281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927"/>
            <a:ext cx="7827264" cy="1371600"/>
          </a:xfrm>
        </p:spPr>
        <p:txBody>
          <a:bodyPr/>
          <a:lstStyle/>
          <a:p>
            <a:r>
              <a:rPr lang="en-US" dirty="0" smtClean="0"/>
              <a:t>Beyond Physician/Patient</a:t>
            </a:r>
            <a:endParaRPr lang="en-US" dirty="0"/>
          </a:p>
        </p:txBody>
      </p:sp>
      <p:sp>
        <p:nvSpPr>
          <p:cNvPr id="3" name="Content Placeholder 2"/>
          <p:cNvSpPr>
            <a:spLocks noGrp="1"/>
          </p:cNvSpPr>
          <p:nvPr>
            <p:ph idx="1"/>
          </p:nvPr>
        </p:nvSpPr>
        <p:spPr>
          <a:xfrm>
            <a:off x="685800" y="1219200"/>
            <a:ext cx="7827264" cy="4800600"/>
          </a:xfrm>
        </p:spPr>
        <p:txBody>
          <a:bodyPr/>
          <a:lstStyle/>
          <a:p>
            <a:r>
              <a:rPr lang="en-US" dirty="0" smtClean="0"/>
              <a:t>Care coordination</a:t>
            </a:r>
          </a:p>
          <a:p>
            <a:pPr lvl="1"/>
            <a:r>
              <a:rPr lang="en-US" dirty="0" smtClean="0"/>
              <a:t>Depression</a:t>
            </a:r>
          </a:p>
          <a:p>
            <a:pPr lvl="2"/>
            <a:r>
              <a:rPr lang="en-US" dirty="0" smtClean="0"/>
              <a:t>Nurse Care coordinator – keeps track of patient and depressive symptoms and advocates for the patient with health system.</a:t>
            </a:r>
          </a:p>
          <a:p>
            <a:pPr lvl="3"/>
            <a:r>
              <a:rPr lang="en-US" dirty="0" smtClean="0"/>
              <a:t>Prescriptions all written by primary care provider or mental health provider</a:t>
            </a:r>
          </a:p>
          <a:p>
            <a:pPr lvl="1"/>
            <a:r>
              <a:rPr lang="en-US" dirty="0" smtClean="0"/>
              <a:t>Decision aid use by care coordinator?</a:t>
            </a:r>
          </a:p>
          <a:p>
            <a:pPr lvl="2"/>
            <a:r>
              <a:rPr lang="en-US" dirty="0" smtClean="0"/>
              <a:t>Clarify patient’s preferences to prescriber</a:t>
            </a:r>
          </a:p>
          <a:p>
            <a:pPr lvl="2"/>
            <a:r>
              <a:rPr lang="en-US" dirty="0" smtClean="0"/>
              <a:t>Keep care coordinator on ‘same page’?</a:t>
            </a:r>
            <a:endParaRPr lang="en-US" dirty="0"/>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2" y="228602"/>
            <a:ext cx="3862117" cy="1796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1790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 </a:t>
            </a:r>
            <a:r>
              <a:rPr lang="en-US" dirty="0" smtClean="0"/>
              <a:t>Coordinator </a:t>
            </a:r>
            <a:r>
              <a:rPr lang="en-US" dirty="0"/>
              <a:t>F</a:t>
            </a:r>
            <a:r>
              <a:rPr lang="en-US" dirty="0" smtClean="0"/>
              <a:t>eedback</a:t>
            </a:r>
            <a:endParaRPr lang="en-US" dirty="0"/>
          </a:p>
        </p:txBody>
      </p:sp>
      <p:sp>
        <p:nvSpPr>
          <p:cNvPr id="3" name="Content Placeholder 2"/>
          <p:cNvSpPr>
            <a:spLocks noGrp="1"/>
          </p:cNvSpPr>
          <p:nvPr>
            <p:ph idx="1"/>
          </p:nvPr>
        </p:nvSpPr>
        <p:spPr/>
        <p:txBody>
          <a:bodyPr/>
          <a:lstStyle/>
          <a:p>
            <a:r>
              <a:rPr lang="en-US" dirty="0"/>
              <a:t>The patient has a longstanding history of anxiety and depression but has always been ambivalent about starting a medication.  When she finally agreed, she was started on sertraline (50 mg) and had terrible side effects so stopped after three days.</a:t>
            </a:r>
          </a:p>
          <a:p>
            <a:r>
              <a:rPr lang="en-US" dirty="0"/>
              <a:t>The patient appreciated having the discussion and I think we have some good options, including the fact that we were able to review the specifics of the medication she has been on in the past for migraines as well as the antidepressant that her mom is currently on.</a:t>
            </a:r>
          </a:p>
        </p:txBody>
      </p:sp>
    </p:spTree>
    <p:extLst>
      <p:ext uri="{BB962C8B-B14F-4D97-AF65-F5344CB8AC3E}">
        <p14:creationId xmlns:p14="http://schemas.microsoft.com/office/powerpoint/2010/main" val="3162111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with </a:t>
            </a:r>
            <a:r>
              <a:rPr lang="en-US" dirty="0" smtClean="0"/>
              <a:t>this Patient </a:t>
            </a:r>
            <a:r>
              <a:rPr lang="en-US" dirty="0" smtClean="0"/>
              <a:t>and </a:t>
            </a:r>
            <a:r>
              <a:rPr lang="en-US" dirty="0" smtClean="0"/>
              <a:t>Care </a:t>
            </a:r>
            <a:r>
              <a:rPr lang="en-US" dirty="0"/>
              <a:t>C</a:t>
            </a:r>
            <a:r>
              <a:rPr lang="en-US" dirty="0" smtClean="0"/>
              <a:t>oordinator</a:t>
            </a:r>
            <a:endParaRPr lang="en-US" dirty="0"/>
          </a:p>
        </p:txBody>
      </p:sp>
      <p:sp>
        <p:nvSpPr>
          <p:cNvPr id="3" name="Content Placeholder 2"/>
          <p:cNvSpPr>
            <a:spLocks noGrp="1"/>
          </p:cNvSpPr>
          <p:nvPr>
            <p:ph idx="1"/>
          </p:nvPr>
        </p:nvSpPr>
        <p:spPr/>
        <p:txBody>
          <a:bodyPr/>
          <a:lstStyle/>
          <a:p>
            <a:r>
              <a:rPr lang="en-US" dirty="0" smtClean="0"/>
              <a:t>Patient preferences:</a:t>
            </a:r>
          </a:p>
          <a:p>
            <a:pPr lvl="1"/>
            <a:r>
              <a:rPr lang="en-US" dirty="0" smtClean="0"/>
              <a:t>she </a:t>
            </a:r>
            <a:r>
              <a:rPr lang="en-US" dirty="0"/>
              <a:t>is not concerned about weight </a:t>
            </a:r>
            <a:r>
              <a:rPr lang="en-US" dirty="0" smtClean="0"/>
              <a:t>gain</a:t>
            </a:r>
          </a:p>
          <a:p>
            <a:pPr lvl="1"/>
            <a:r>
              <a:rPr lang="en-US" dirty="0" smtClean="0"/>
              <a:t>would </a:t>
            </a:r>
            <a:r>
              <a:rPr lang="en-US" dirty="0"/>
              <a:t>like to avoid sexual side effects </a:t>
            </a:r>
          </a:p>
          <a:p>
            <a:pPr lvl="1"/>
            <a:r>
              <a:rPr lang="en-US" dirty="0" smtClean="0"/>
              <a:t>not </a:t>
            </a:r>
            <a:r>
              <a:rPr lang="en-US" dirty="0"/>
              <a:t>worried about sleep </a:t>
            </a:r>
            <a:endParaRPr lang="en-US" dirty="0" smtClean="0"/>
          </a:p>
          <a:p>
            <a:pPr lvl="1"/>
            <a:r>
              <a:rPr lang="en-US" dirty="0" smtClean="0"/>
              <a:t>not </a:t>
            </a:r>
            <a:r>
              <a:rPr lang="en-US" dirty="0"/>
              <a:t>worried about cost </a:t>
            </a:r>
            <a:endParaRPr lang="en-US" dirty="0" smtClean="0"/>
          </a:p>
          <a:p>
            <a:pPr lvl="1"/>
            <a:r>
              <a:rPr lang="en-US" dirty="0" smtClean="0"/>
              <a:t>not </a:t>
            </a:r>
            <a:r>
              <a:rPr lang="en-US" dirty="0"/>
              <a:t>worried about </a:t>
            </a:r>
            <a:r>
              <a:rPr lang="en-US" dirty="0" smtClean="0"/>
              <a:t>discontinuing</a:t>
            </a:r>
            <a:endParaRPr lang="en-US" dirty="0"/>
          </a:p>
          <a:p>
            <a:r>
              <a:rPr lang="en-US" dirty="0" smtClean="0"/>
              <a:t>This information provided to team of psychiatry overview and primary care provider in helping suggest options for the patient </a:t>
            </a:r>
            <a:endParaRPr lang="en-US" dirty="0"/>
          </a:p>
        </p:txBody>
      </p:sp>
    </p:spTree>
    <p:extLst>
      <p:ext uri="{BB962C8B-B14F-4D97-AF65-F5344CB8AC3E}">
        <p14:creationId xmlns:p14="http://schemas.microsoft.com/office/powerpoint/2010/main" val="2607757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bw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09600"/>
            <a:ext cx="4019550" cy="2657475"/>
          </a:xfrm>
          <a:prstGeom prst="rect">
            <a:avLst/>
          </a:prstGeom>
          <a:noFill/>
          <a:extLst>
            <a:ext uri="{909E8E84-426E-40DD-AFC4-6F175D3DCCD1}">
              <a14:hiddenFill xmlns:a14="http://schemas.microsoft.com/office/drawing/2010/main">
                <a:solidFill>
                  <a:srgbClr val="FFFFFF"/>
                </a:solidFill>
              </a14:hiddenFill>
            </a:ext>
          </a:extLst>
        </p:spPr>
      </p:pic>
      <p:pic>
        <p:nvPicPr>
          <p:cNvPr id="154627" name="Picture 3" descr="Photo by Taylor Abe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505200"/>
            <a:ext cx="3752850" cy="2501900"/>
          </a:xfrm>
          <a:prstGeom prst="rect">
            <a:avLst/>
          </a:prstGeom>
          <a:noFill/>
          <a:extLst>
            <a:ext uri="{909E8E84-426E-40DD-AFC4-6F175D3DCCD1}">
              <a14:hiddenFill xmlns:a14="http://schemas.microsoft.com/office/drawing/2010/main">
                <a:solidFill>
                  <a:srgbClr val="FFFFFF"/>
                </a:solidFill>
              </a14:hiddenFill>
            </a:ext>
          </a:extLst>
        </p:spPr>
      </p:pic>
      <p:sp>
        <p:nvSpPr>
          <p:cNvPr id="154628" name="Text Box 4"/>
          <p:cNvSpPr txBox="1">
            <a:spLocks noChangeArrowheads="1"/>
          </p:cNvSpPr>
          <p:nvPr/>
        </p:nvSpPr>
        <p:spPr bwMode="auto">
          <a:xfrm>
            <a:off x="381000" y="4572000"/>
            <a:ext cx="4419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6000"/>
              <a:t>Questions?</a:t>
            </a:r>
          </a:p>
        </p:txBody>
      </p:sp>
    </p:spTree>
    <p:extLst>
      <p:ext uri="{BB962C8B-B14F-4D97-AF65-F5344CB8AC3E}">
        <p14:creationId xmlns:p14="http://schemas.microsoft.com/office/powerpoint/2010/main" val="2169005671"/>
      </p:ext>
    </p:extLst>
  </p:cSld>
  <p:clrMapOvr>
    <a:masterClrMapping/>
  </p:clrMapOvr>
</p:sld>
</file>

<file path=ppt/theme/theme1.xml><?xml version="1.0" encoding="utf-8"?>
<a:theme xmlns:a="http://schemas.openxmlformats.org/drawingml/2006/main" name="mc-white">
  <a:themeElements>
    <a:clrScheme name="Custom 4">
      <a:dk1>
        <a:sysClr val="windowText" lastClr="000000"/>
      </a:dk1>
      <a:lt1>
        <a:sysClr val="window" lastClr="FFFFFF"/>
      </a:lt1>
      <a:dk2>
        <a:srgbClr val="0046AD"/>
      </a:dk2>
      <a:lt2>
        <a:srgbClr val="BDD7FF"/>
      </a:lt2>
      <a:accent1>
        <a:srgbClr val="0046AD"/>
      </a:accent1>
      <a:accent2>
        <a:srgbClr val="FF5A76"/>
      </a:accent2>
      <a:accent3>
        <a:srgbClr val="15A8E5"/>
      </a:accent3>
      <a:accent4>
        <a:srgbClr val="3F9800"/>
      </a:accent4>
      <a:accent5>
        <a:srgbClr val="9F58FE"/>
      </a:accent5>
      <a:accent6>
        <a:srgbClr val="B44D00"/>
      </a:accent6>
      <a:hlink>
        <a:srgbClr val="006699"/>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TotalTime>
  <Words>473</Words>
  <Application>Microsoft Office PowerPoint</Application>
  <PresentationFormat>On-screen Show (4:3)</PresentationFormat>
  <Paragraphs>62</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mc-white</vt:lpstr>
      <vt:lpstr>Antidepressant Shared Decisions</vt:lpstr>
      <vt:lpstr>Why Shared Decision Tool on Antidepressants?</vt:lpstr>
      <vt:lpstr>PowerPoint Presentation</vt:lpstr>
      <vt:lpstr>Process</vt:lpstr>
      <vt:lpstr>PowerPoint Presentation</vt:lpstr>
      <vt:lpstr>Using the Cards</vt:lpstr>
      <vt:lpstr>PowerPoint Presentation</vt:lpstr>
      <vt:lpstr>Challenges with this Particular Area</vt:lpstr>
      <vt:lpstr>Beyond Physician/Patient</vt:lpstr>
      <vt:lpstr>Care Coordinator Feedback</vt:lpstr>
      <vt:lpstr>Results with this Patient and Care Coordinator</vt:lpstr>
      <vt:lpstr>PowerPoint Presentation</vt:lpstr>
    </vt:vector>
  </TitlesOfParts>
  <Company>Mayo Clinic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Antidepressant Shared Decisions</dc:title>
  <dc:creator>Williams, Mark D., M.D.</dc:creator>
  <cp:lastModifiedBy>Williams, Mark D., M.D.</cp:lastModifiedBy>
  <cp:revision>25</cp:revision>
  <dcterms:created xsi:type="dcterms:W3CDTF">2018-10-01T13:36:05Z</dcterms:created>
  <dcterms:modified xsi:type="dcterms:W3CDTF">2019-10-07T21:38:32Z</dcterms:modified>
</cp:coreProperties>
</file>